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4" r:id="rId16"/>
    <p:sldId id="276" r:id="rId17"/>
    <p:sldId id="277" r:id="rId18"/>
    <p:sldId id="278" r:id="rId19"/>
    <p:sldId id="279" r:id="rId20"/>
    <p:sldId id="280" r:id="rId21"/>
    <p:sldId id="281" r:id="rId22"/>
    <p:sldId id="283" r:id="rId23"/>
    <p:sldId id="284" r:id="rId24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30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00505" y="650475"/>
            <a:ext cx="6141085" cy="569911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6955" y="579180"/>
            <a:ext cx="7270089" cy="926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4672" y="2484881"/>
            <a:ext cx="7734655" cy="260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6692" y="822512"/>
            <a:ext cx="4156075" cy="16668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83210">
              <a:lnSpc>
                <a:spcPct val="112200"/>
              </a:lnSpc>
              <a:spcBef>
                <a:spcPts val="95"/>
              </a:spcBef>
            </a:pPr>
            <a:r>
              <a:rPr sz="4800" b="1" spc="-5" dirty="0">
                <a:latin typeface="Calibri"/>
                <a:cs typeface="Calibri"/>
              </a:rPr>
              <a:t>BEYTÜŞŞEBAP </a:t>
            </a:r>
            <a:r>
              <a:rPr sz="4800" b="1" dirty="0">
                <a:latin typeface="Calibri"/>
                <a:cs typeface="Calibri"/>
              </a:rPr>
              <a:t> K</a:t>
            </a:r>
            <a:r>
              <a:rPr sz="4800" b="1" spc="-20" dirty="0">
                <a:latin typeface="Calibri"/>
                <a:cs typeface="Calibri"/>
              </a:rPr>
              <a:t>A</a:t>
            </a:r>
            <a:r>
              <a:rPr sz="4800" b="1" dirty="0">
                <a:latin typeface="Calibri"/>
                <a:cs typeface="Calibri"/>
              </a:rPr>
              <a:t>YMAKAM</a:t>
            </a:r>
            <a:r>
              <a:rPr sz="4800" b="1" spc="15" dirty="0">
                <a:latin typeface="Calibri"/>
                <a:cs typeface="Calibri"/>
              </a:rPr>
              <a:t>L</a:t>
            </a:r>
            <a:r>
              <a:rPr sz="4800" b="1" dirty="0">
                <a:latin typeface="Calibri"/>
                <a:cs typeface="Calibri"/>
              </a:rPr>
              <a:t>I</a:t>
            </a:r>
            <a:r>
              <a:rPr sz="4800" b="1" spc="-20" dirty="0">
                <a:latin typeface="Calibri"/>
                <a:cs typeface="Calibri"/>
              </a:rPr>
              <a:t>Ğ</a:t>
            </a:r>
            <a:r>
              <a:rPr sz="4800" b="1" dirty="0">
                <a:latin typeface="Calibri"/>
                <a:cs typeface="Calibri"/>
              </a:rPr>
              <a:t>I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29638" y="2625039"/>
            <a:ext cx="62934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latin typeface="Calibri"/>
                <a:cs typeface="Calibri"/>
              </a:rPr>
              <a:t>Etik</a:t>
            </a:r>
            <a:r>
              <a:rPr sz="4800" b="1" spc="-20" dirty="0">
                <a:latin typeface="Calibri"/>
                <a:cs typeface="Calibri"/>
              </a:rPr>
              <a:t> </a:t>
            </a:r>
            <a:r>
              <a:rPr sz="4800" b="1" spc="-5" dirty="0">
                <a:latin typeface="Calibri"/>
                <a:cs typeface="Calibri"/>
              </a:rPr>
              <a:t>Komisyon</a:t>
            </a:r>
            <a:r>
              <a:rPr sz="4800" b="1" spc="-15" dirty="0">
                <a:latin typeface="Calibri"/>
                <a:cs typeface="Calibri"/>
              </a:rPr>
              <a:t> </a:t>
            </a:r>
            <a:r>
              <a:rPr sz="4800" b="1" spc="-5" dirty="0">
                <a:latin typeface="Calibri"/>
                <a:cs typeface="Calibri"/>
              </a:rPr>
              <a:t>Başkanlığı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7970" y="4267200"/>
            <a:ext cx="6068060" cy="979169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2329815" marR="5080" indent="-2317115">
              <a:lnSpc>
                <a:spcPts val="3670"/>
              </a:lnSpc>
              <a:spcBef>
                <a:spcPts val="355"/>
              </a:spcBef>
            </a:pPr>
            <a:r>
              <a:rPr sz="3200" b="1" spc="-5" dirty="0">
                <a:latin typeface="Calibri"/>
                <a:cs typeface="Calibri"/>
              </a:rPr>
              <a:t>KAMU</a:t>
            </a:r>
            <a:r>
              <a:rPr sz="3200" b="1" spc="-114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GÖREVLİLERİ</a:t>
            </a:r>
            <a:r>
              <a:rPr sz="3200" b="1" spc="-10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ETİK</a:t>
            </a:r>
            <a:r>
              <a:rPr sz="3200" b="1" spc="-2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DAVRANIŞ </a:t>
            </a:r>
            <a:r>
              <a:rPr sz="3200" b="1" spc="-71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İLKELERİ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3354" y="676478"/>
            <a:ext cx="277304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dirty="0">
                <a:latin typeface="Calibri"/>
                <a:cs typeface="Calibri"/>
              </a:rPr>
              <a:t>NEZAKET</a:t>
            </a:r>
            <a:r>
              <a:rPr sz="2800" b="1" spc="-12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VE</a:t>
            </a:r>
            <a:r>
              <a:rPr sz="2800" b="1" spc="-14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SAYGI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8200" y="1447800"/>
            <a:ext cx="7280275" cy="229235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43840" marR="175260" indent="-231775">
              <a:lnSpc>
                <a:spcPts val="2520"/>
              </a:lnSpc>
              <a:spcBef>
                <a:spcPts val="290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spc="-5" dirty="0">
                <a:latin typeface="Calibri"/>
                <a:cs typeface="Calibri"/>
              </a:rPr>
              <a:t>Gündelik hayatta </a:t>
            </a:r>
            <a:r>
              <a:rPr sz="2200" dirty="0">
                <a:latin typeface="Calibri"/>
                <a:cs typeface="Calibri"/>
              </a:rPr>
              <a:t>da </a:t>
            </a:r>
            <a:r>
              <a:rPr sz="2200" spc="-5" dirty="0">
                <a:latin typeface="Calibri"/>
                <a:cs typeface="Calibri"/>
              </a:rPr>
              <a:t>gereği </a:t>
            </a:r>
            <a:r>
              <a:rPr sz="2200" dirty="0">
                <a:latin typeface="Calibri"/>
                <a:cs typeface="Calibri"/>
              </a:rPr>
              <a:t>tartışılmaz </a:t>
            </a:r>
            <a:r>
              <a:rPr sz="2200" spc="5" dirty="0">
                <a:latin typeface="Calibri"/>
                <a:cs typeface="Calibri"/>
              </a:rPr>
              <a:t>olan </a:t>
            </a:r>
            <a:r>
              <a:rPr sz="2200" spc="-5" dirty="0">
                <a:latin typeface="Calibri"/>
                <a:cs typeface="Calibri"/>
              </a:rPr>
              <a:t>nezaket </a:t>
            </a:r>
            <a:r>
              <a:rPr sz="2200" spc="5" dirty="0">
                <a:latin typeface="Calibri"/>
                <a:cs typeface="Calibri"/>
              </a:rPr>
              <a:t>ve </a:t>
            </a:r>
            <a:r>
              <a:rPr sz="2200" spc="-5" dirty="0">
                <a:latin typeface="Calibri"/>
                <a:cs typeface="Calibri"/>
              </a:rPr>
              <a:t>saygı </a:t>
            </a:r>
            <a:r>
              <a:rPr sz="2200" dirty="0">
                <a:latin typeface="Calibri"/>
                <a:cs typeface="Calibri"/>
              </a:rPr>
              <a:t> ilkelerinin</a:t>
            </a:r>
            <a:r>
              <a:rPr sz="2200" spc="-5" dirty="0">
                <a:latin typeface="Calibri"/>
                <a:cs typeface="Calibri"/>
              </a:rPr>
              <a:t> kamu görevinin </a:t>
            </a:r>
            <a:r>
              <a:rPr sz="2200" spc="-10" dirty="0">
                <a:latin typeface="Calibri"/>
                <a:cs typeface="Calibri"/>
              </a:rPr>
              <a:t>ifası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sırasında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daha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özenli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biçimde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uygulanması</a:t>
            </a:r>
            <a:r>
              <a:rPr sz="2200" spc="-5" dirty="0">
                <a:latin typeface="Calibri"/>
                <a:cs typeface="Calibri"/>
              </a:rPr>
              <a:t> gerekmektedir.</a:t>
            </a:r>
            <a:endParaRPr sz="2200" dirty="0">
              <a:latin typeface="Calibri"/>
              <a:cs typeface="Calibri"/>
            </a:endParaRPr>
          </a:p>
          <a:p>
            <a:pPr marL="243840" indent="-231775">
              <a:lnSpc>
                <a:spcPts val="2365"/>
              </a:lnSpc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spc="5" dirty="0">
                <a:latin typeface="Calibri"/>
                <a:cs typeface="Calibri"/>
              </a:rPr>
              <a:t>Kamu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hizmeti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bekleyen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vatandaşa</a:t>
            </a:r>
            <a:r>
              <a:rPr sz="2200" dirty="0">
                <a:latin typeface="Calibri"/>
                <a:cs typeface="Calibri"/>
              </a:rPr>
              <a:t> aynı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zamanda</a:t>
            </a:r>
            <a:r>
              <a:rPr sz="2200" dirty="0">
                <a:latin typeface="Calibri"/>
                <a:cs typeface="Calibri"/>
              </a:rPr>
              <a:t> bu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hizmetin</a:t>
            </a:r>
            <a:endParaRPr sz="2200" dirty="0">
              <a:latin typeface="Calibri"/>
              <a:cs typeface="Calibri"/>
            </a:endParaRPr>
          </a:p>
          <a:p>
            <a:pPr marL="243840">
              <a:lnSpc>
                <a:spcPts val="2535"/>
              </a:lnSpc>
            </a:pPr>
            <a:r>
              <a:rPr sz="2200" spc="-5" dirty="0">
                <a:latin typeface="Calibri"/>
                <a:cs typeface="Calibri"/>
              </a:rPr>
              <a:t>nazik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ve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saygılı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sunulması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önemlidir.</a:t>
            </a:r>
            <a:endParaRPr sz="2200" dirty="0">
              <a:latin typeface="Calibri"/>
              <a:cs typeface="Calibri"/>
            </a:endParaRPr>
          </a:p>
          <a:p>
            <a:pPr marL="243840" marR="5080" indent="-231775">
              <a:lnSpc>
                <a:spcPts val="2590"/>
              </a:lnSpc>
              <a:spcBef>
                <a:spcPts val="95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spc="5" dirty="0">
                <a:latin typeface="Calibri"/>
                <a:cs typeface="Calibri"/>
              </a:rPr>
              <a:t>Kamu</a:t>
            </a:r>
            <a:r>
              <a:rPr sz="2200" spc="-5" dirty="0">
                <a:latin typeface="Calibri"/>
                <a:cs typeface="Calibri"/>
              </a:rPr>
              <a:t> görevlisi,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gerek birlikte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çalıştığı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iş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arkadaşlarına,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gerekse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hizmet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sunduğu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vatandaşa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nazik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ve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saygılı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davranmalıdır.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3332" y="676478"/>
            <a:ext cx="460565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dirty="0">
                <a:latin typeface="Calibri"/>
                <a:cs typeface="Calibri"/>
              </a:rPr>
              <a:t>YETKİ</a:t>
            </a:r>
            <a:r>
              <a:rPr sz="2800" b="1" spc="-20" dirty="0">
                <a:latin typeface="Calibri"/>
                <a:cs typeface="Calibri"/>
              </a:rPr>
              <a:t>L</a:t>
            </a:r>
            <a:r>
              <a:rPr sz="2800" b="1" dirty="0">
                <a:latin typeface="Calibri"/>
                <a:cs typeface="Calibri"/>
              </a:rPr>
              <a:t>İ</a:t>
            </a:r>
            <a:r>
              <a:rPr sz="2800" b="1" spc="-18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MA</a:t>
            </a:r>
            <a:r>
              <a:rPr sz="2800" b="1" spc="-5" dirty="0">
                <a:latin typeface="Calibri"/>
                <a:cs typeface="Calibri"/>
              </a:rPr>
              <a:t>K</a:t>
            </a:r>
            <a:r>
              <a:rPr sz="2800" b="1" spc="5" dirty="0">
                <a:latin typeface="Calibri"/>
                <a:cs typeface="Calibri"/>
              </a:rPr>
              <a:t>AM</a:t>
            </a:r>
            <a:r>
              <a:rPr sz="2800" b="1" spc="-20" dirty="0">
                <a:latin typeface="Calibri"/>
                <a:cs typeface="Calibri"/>
              </a:rPr>
              <a:t>L</a:t>
            </a:r>
            <a:r>
              <a:rPr sz="2800" b="1" spc="5" dirty="0">
                <a:latin typeface="Calibri"/>
                <a:cs typeface="Calibri"/>
              </a:rPr>
              <a:t>A</a:t>
            </a:r>
            <a:r>
              <a:rPr sz="2800" b="1" spc="-20" dirty="0">
                <a:latin typeface="Calibri"/>
                <a:cs typeface="Calibri"/>
              </a:rPr>
              <a:t>R</a:t>
            </a:r>
            <a:r>
              <a:rPr sz="2800" b="1" spc="5" dirty="0">
                <a:latin typeface="Calibri"/>
                <a:cs typeface="Calibri"/>
              </a:rPr>
              <a:t>A</a:t>
            </a:r>
            <a:r>
              <a:rPr sz="2800" b="1" spc="-15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B</a:t>
            </a:r>
            <a:r>
              <a:rPr sz="2800" b="1" dirty="0">
                <a:latin typeface="Calibri"/>
                <a:cs typeface="Calibri"/>
              </a:rPr>
              <a:t>İ</a:t>
            </a:r>
            <a:r>
              <a:rPr sz="2800" b="1" spc="-45" dirty="0">
                <a:latin typeface="Calibri"/>
                <a:cs typeface="Calibri"/>
              </a:rPr>
              <a:t>L</a:t>
            </a:r>
            <a:r>
              <a:rPr sz="2800" b="1" dirty="0">
                <a:latin typeface="Calibri"/>
                <a:cs typeface="Calibri"/>
              </a:rPr>
              <a:t>D</a:t>
            </a:r>
            <a:r>
              <a:rPr sz="2800" b="1" spc="-30" dirty="0">
                <a:latin typeface="Calibri"/>
                <a:cs typeface="Calibri"/>
              </a:rPr>
              <a:t>İ</a:t>
            </a:r>
            <a:r>
              <a:rPr sz="2800" b="1" spc="5" dirty="0">
                <a:latin typeface="Calibri"/>
                <a:cs typeface="Calibri"/>
              </a:rPr>
              <a:t>R</a:t>
            </a:r>
            <a:r>
              <a:rPr sz="2800" b="1" spc="-30" dirty="0">
                <a:latin typeface="Calibri"/>
                <a:cs typeface="Calibri"/>
              </a:rPr>
              <a:t>İ</a:t>
            </a:r>
            <a:r>
              <a:rPr sz="2800" b="1" spc="5" dirty="0">
                <a:latin typeface="Calibri"/>
                <a:cs typeface="Calibri"/>
              </a:rPr>
              <a:t>M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5327" y="1447800"/>
            <a:ext cx="7713345" cy="3564254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43840" marR="309245" indent="-231775">
              <a:lnSpc>
                <a:spcPct val="95500"/>
              </a:lnSpc>
              <a:spcBef>
                <a:spcPts val="225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dirty="0">
                <a:latin typeface="Calibri"/>
                <a:cs typeface="Calibri"/>
              </a:rPr>
              <a:t>Hukuk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düzeni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kamu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görevlilerine,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görevlerini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ifa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ederlerken </a:t>
            </a:r>
            <a:r>
              <a:rPr sz="2200" spc="-10" dirty="0">
                <a:latin typeface="Calibri"/>
                <a:cs typeface="Calibri"/>
              </a:rPr>
              <a:t>suç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teşkil eden </a:t>
            </a:r>
            <a:r>
              <a:rPr sz="2200" spc="-5" dirty="0">
                <a:latin typeface="Calibri"/>
                <a:cs typeface="Calibri"/>
              </a:rPr>
              <a:t>bir davranışa tanık </a:t>
            </a:r>
            <a:r>
              <a:rPr sz="2200" dirty="0">
                <a:latin typeface="Calibri"/>
                <a:cs typeface="Calibri"/>
              </a:rPr>
              <a:t>olmaları veya </a:t>
            </a:r>
            <a:r>
              <a:rPr sz="2200" spc="-10" dirty="0">
                <a:latin typeface="Calibri"/>
                <a:cs typeface="Calibri"/>
              </a:rPr>
              <a:t>böyle </a:t>
            </a:r>
            <a:r>
              <a:rPr sz="2200" spc="-5" dirty="0">
                <a:latin typeface="Calibri"/>
                <a:cs typeface="Calibri"/>
              </a:rPr>
              <a:t>bir </a:t>
            </a:r>
            <a:r>
              <a:rPr sz="2200" dirty="0">
                <a:latin typeface="Calibri"/>
                <a:cs typeface="Calibri"/>
              </a:rPr>
              <a:t>durumu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öğrenmeleri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halinde,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bu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hususu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adli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mercilere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ihbar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ederek,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bu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konuda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soruşturma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yapılmasını</a:t>
            </a:r>
            <a:r>
              <a:rPr sz="2200" dirty="0">
                <a:latin typeface="Calibri"/>
                <a:cs typeface="Calibri"/>
              </a:rPr>
              <a:t> sağlama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ödevi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yüklemiştir.</a:t>
            </a:r>
            <a:endParaRPr sz="2200" dirty="0">
              <a:latin typeface="Calibri"/>
              <a:cs typeface="Calibri"/>
            </a:endParaRPr>
          </a:p>
          <a:p>
            <a:pPr marL="243840" marR="135255" indent="-231775">
              <a:lnSpc>
                <a:spcPts val="2520"/>
              </a:lnSpc>
              <a:spcBef>
                <a:spcPts val="65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dirty="0">
                <a:latin typeface="Calibri"/>
                <a:cs typeface="Calibri"/>
              </a:rPr>
              <a:t>Benzer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şekilde, kamu görevlileri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görevleri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sırasında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bilgi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sahibi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ya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da</a:t>
            </a:r>
            <a:r>
              <a:rPr sz="2200" dirty="0">
                <a:latin typeface="Calibri"/>
                <a:cs typeface="Calibri"/>
              </a:rPr>
              <a:t> tanık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oldukları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etik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davranış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ilkelerine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aykırı nitelikte</a:t>
            </a:r>
            <a:endParaRPr sz="2200" dirty="0">
              <a:latin typeface="Calibri"/>
              <a:cs typeface="Calibri"/>
            </a:endParaRPr>
          </a:p>
          <a:p>
            <a:pPr marL="243840" marR="432434">
              <a:lnSpc>
                <a:spcPts val="2520"/>
              </a:lnSpc>
            </a:pPr>
            <a:r>
              <a:rPr sz="2200" dirty="0">
                <a:latin typeface="Calibri"/>
                <a:cs typeface="Calibri"/>
              </a:rPr>
              <a:t>davranışları da bu </a:t>
            </a:r>
            <a:r>
              <a:rPr sz="2200" spc="-5" dirty="0">
                <a:latin typeface="Calibri"/>
                <a:cs typeface="Calibri"/>
              </a:rPr>
              <a:t>soruşturmaları </a:t>
            </a:r>
            <a:r>
              <a:rPr sz="2200" dirty="0">
                <a:latin typeface="Calibri"/>
                <a:cs typeface="Calibri"/>
              </a:rPr>
              <a:t>yapmakla </a:t>
            </a:r>
            <a:r>
              <a:rPr sz="2200" spc="-5" dirty="0">
                <a:latin typeface="Calibri"/>
                <a:cs typeface="Calibri"/>
              </a:rPr>
              <a:t>görevli olan </a:t>
            </a:r>
            <a:r>
              <a:rPr sz="2200" dirty="0">
                <a:latin typeface="Calibri"/>
                <a:cs typeface="Calibri"/>
              </a:rPr>
              <a:t>yetkili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kurum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ve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kuruluşlara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bildirmek/ihbar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etmek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ile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görevlidirler.</a:t>
            </a:r>
            <a:endParaRPr sz="2200" dirty="0">
              <a:latin typeface="Calibri"/>
              <a:cs typeface="Calibri"/>
            </a:endParaRPr>
          </a:p>
          <a:p>
            <a:pPr marL="243840" marR="5080" indent="-231775">
              <a:lnSpc>
                <a:spcPts val="2520"/>
              </a:lnSpc>
              <a:spcBef>
                <a:spcPts val="5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dirty="0">
                <a:latin typeface="Calibri"/>
                <a:cs typeface="Calibri"/>
              </a:rPr>
              <a:t>Kurum veya </a:t>
            </a:r>
            <a:r>
              <a:rPr sz="2200" spc="-5" dirty="0">
                <a:latin typeface="Calibri"/>
                <a:cs typeface="Calibri"/>
              </a:rPr>
              <a:t>kuruluş amirleri ihbarda bulunan </a:t>
            </a:r>
            <a:r>
              <a:rPr sz="2200" spc="5" dirty="0">
                <a:latin typeface="Calibri"/>
                <a:cs typeface="Calibri"/>
              </a:rPr>
              <a:t>kamu </a:t>
            </a:r>
            <a:r>
              <a:rPr sz="2200" spc="-5" dirty="0">
                <a:latin typeface="Calibri"/>
                <a:cs typeface="Calibri"/>
              </a:rPr>
              <a:t>görevlisine </a:t>
            </a:r>
            <a:r>
              <a:rPr sz="2200" dirty="0">
                <a:latin typeface="Calibri"/>
                <a:cs typeface="Calibri"/>
              </a:rPr>
              <a:t> zarar gelmemesi </a:t>
            </a:r>
            <a:r>
              <a:rPr sz="2200" spc="-5" dirty="0">
                <a:latin typeface="Calibri"/>
                <a:cs typeface="Calibri"/>
              </a:rPr>
              <a:t>için kimliğin gizli </a:t>
            </a:r>
            <a:r>
              <a:rPr sz="2200" dirty="0">
                <a:latin typeface="Calibri"/>
                <a:cs typeface="Calibri"/>
              </a:rPr>
              <a:t>tutulması </a:t>
            </a:r>
            <a:r>
              <a:rPr sz="2200" spc="-5" dirty="0">
                <a:latin typeface="Calibri"/>
                <a:cs typeface="Calibri"/>
              </a:rPr>
              <a:t>dahil </a:t>
            </a:r>
            <a:r>
              <a:rPr sz="2200" spc="-10" dirty="0">
                <a:latin typeface="Calibri"/>
                <a:cs typeface="Calibri"/>
              </a:rPr>
              <a:t>her </a:t>
            </a:r>
            <a:r>
              <a:rPr sz="2200" spc="-5" dirty="0">
                <a:latin typeface="Calibri"/>
                <a:cs typeface="Calibri"/>
              </a:rPr>
              <a:t>türlü</a:t>
            </a:r>
            <a:r>
              <a:rPr sz="2200" dirty="0">
                <a:latin typeface="Calibri"/>
                <a:cs typeface="Calibri"/>
              </a:rPr>
              <a:t> tedbiri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alır.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4502" y="676478"/>
            <a:ext cx="502348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dirty="0">
                <a:latin typeface="Calibri"/>
                <a:cs typeface="Calibri"/>
              </a:rPr>
              <a:t>Ç</a:t>
            </a:r>
            <a:r>
              <a:rPr sz="2800" b="1" spc="-30" dirty="0">
                <a:latin typeface="Calibri"/>
                <a:cs typeface="Calibri"/>
              </a:rPr>
              <a:t>I</a:t>
            </a:r>
            <a:r>
              <a:rPr sz="2800" b="1" spc="5" dirty="0">
                <a:latin typeface="Calibri"/>
                <a:cs typeface="Calibri"/>
              </a:rPr>
              <a:t>K</a:t>
            </a:r>
            <a:r>
              <a:rPr sz="2800" b="1" spc="-20" dirty="0">
                <a:latin typeface="Calibri"/>
                <a:cs typeface="Calibri"/>
              </a:rPr>
              <a:t>A</a:t>
            </a:r>
            <a:r>
              <a:rPr sz="2800" b="1" spc="5" dirty="0">
                <a:latin typeface="Calibri"/>
                <a:cs typeface="Calibri"/>
              </a:rPr>
              <a:t>R</a:t>
            </a:r>
            <a:r>
              <a:rPr sz="2800" b="1" spc="-12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Ç</a:t>
            </a:r>
            <a:r>
              <a:rPr sz="2800" b="1" spc="5" dirty="0">
                <a:latin typeface="Calibri"/>
                <a:cs typeface="Calibri"/>
              </a:rPr>
              <a:t>AT</a:t>
            </a:r>
            <a:r>
              <a:rPr sz="2800" b="1" spc="-30" dirty="0">
                <a:latin typeface="Calibri"/>
                <a:cs typeface="Calibri"/>
              </a:rPr>
              <a:t>I</a:t>
            </a:r>
            <a:r>
              <a:rPr sz="2800" b="1" spc="-10" dirty="0">
                <a:latin typeface="Calibri"/>
                <a:cs typeface="Calibri"/>
              </a:rPr>
              <a:t>Ş</a:t>
            </a:r>
            <a:r>
              <a:rPr sz="2800" b="1" spc="-30" dirty="0">
                <a:latin typeface="Calibri"/>
                <a:cs typeface="Calibri"/>
              </a:rPr>
              <a:t>M</a:t>
            </a:r>
            <a:r>
              <a:rPr sz="2800" b="1" spc="5" dirty="0">
                <a:latin typeface="Calibri"/>
                <a:cs typeface="Calibri"/>
              </a:rPr>
              <a:t>A</a:t>
            </a:r>
            <a:r>
              <a:rPr sz="2800" b="1" spc="-35" dirty="0">
                <a:latin typeface="Calibri"/>
                <a:cs typeface="Calibri"/>
              </a:rPr>
              <a:t>S</a:t>
            </a:r>
            <a:r>
              <a:rPr sz="2800" b="1" dirty="0">
                <a:latin typeface="Calibri"/>
                <a:cs typeface="Calibri"/>
              </a:rPr>
              <a:t>I</a:t>
            </a:r>
            <a:r>
              <a:rPr sz="2800" b="1" spc="-30" dirty="0">
                <a:latin typeface="Calibri"/>
                <a:cs typeface="Calibri"/>
              </a:rPr>
              <a:t>N</a:t>
            </a:r>
            <a:r>
              <a:rPr sz="2800" b="1" spc="-20" dirty="0">
                <a:latin typeface="Calibri"/>
                <a:cs typeface="Calibri"/>
              </a:rPr>
              <a:t>D</a:t>
            </a:r>
            <a:r>
              <a:rPr sz="2800" b="1" spc="5" dirty="0">
                <a:latin typeface="Calibri"/>
                <a:cs typeface="Calibri"/>
              </a:rPr>
              <a:t>AN</a:t>
            </a:r>
            <a:r>
              <a:rPr sz="2800" b="1" spc="-10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K</a:t>
            </a:r>
            <a:r>
              <a:rPr sz="2800" b="1" spc="5" dirty="0">
                <a:latin typeface="Calibri"/>
                <a:cs typeface="Calibri"/>
              </a:rPr>
              <a:t>A</a:t>
            </a:r>
            <a:r>
              <a:rPr sz="2800" b="1" spc="-20" dirty="0">
                <a:latin typeface="Calibri"/>
                <a:cs typeface="Calibri"/>
              </a:rPr>
              <a:t>Ç</a:t>
            </a:r>
            <a:r>
              <a:rPr sz="2800" b="1" dirty="0">
                <a:latin typeface="Calibri"/>
                <a:cs typeface="Calibri"/>
              </a:rPr>
              <a:t>I</a:t>
            </a:r>
            <a:r>
              <a:rPr sz="2800" b="1" spc="-30" dirty="0">
                <a:latin typeface="Calibri"/>
                <a:cs typeface="Calibri"/>
              </a:rPr>
              <a:t>N</a:t>
            </a:r>
            <a:r>
              <a:rPr sz="2800" b="1" dirty="0">
                <a:latin typeface="Calibri"/>
                <a:cs typeface="Calibri"/>
              </a:rPr>
              <a:t>MA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932" y="1216279"/>
            <a:ext cx="7578090" cy="42195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43840" marR="59055" indent="-231775">
              <a:lnSpc>
                <a:spcPct val="95500"/>
              </a:lnSpc>
              <a:spcBef>
                <a:spcPts val="225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spc="5" dirty="0">
                <a:latin typeface="Calibri"/>
                <a:cs typeface="Calibri"/>
              </a:rPr>
              <a:t>Kamu </a:t>
            </a:r>
            <a:r>
              <a:rPr sz="2200" spc="-5" dirty="0">
                <a:latin typeface="Calibri"/>
                <a:cs typeface="Calibri"/>
              </a:rPr>
              <a:t>görevlilerinin </a:t>
            </a:r>
            <a:r>
              <a:rPr sz="2200" dirty="0">
                <a:latin typeface="Calibri"/>
                <a:cs typeface="Calibri"/>
              </a:rPr>
              <a:t>işini </a:t>
            </a:r>
            <a:r>
              <a:rPr sz="2200" spc="-10" dirty="0">
                <a:latin typeface="Calibri"/>
                <a:cs typeface="Calibri"/>
              </a:rPr>
              <a:t>gördüğü </a:t>
            </a:r>
            <a:r>
              <a:rPr sz="2200" dirty="0">
                <a:latin typeface="Calibri"/>
                <a:cs typeface="Calibri"/>
              </a:rPr>
              <a:t>vatandaş ile </a:t>
            </a:r>
            <a:r>
              <a:rPr sz="2200" spc="-5" dirty="0">
                <a:latin typeface="Calibri"/>
                <a:cs typeface="Calibri"/>
              </a:rPr>
              <a:t>yakınlığı </a:t>
            </a:r>
            <a:r>
              <a:rPr sz="2200" spc="5" dirty="0">
                <a:latin typeface="Calibri"/>
                <a:cs typeface="Calibri"/>
              </a:rPr>
              <a:t>ya </a:t>
            </a:r>
            <a:r>
              <a:rPr sz="2200" spc="-5" dirty="0">
                <a:latin typeface="Calibri"/>
                <a:cs typeface="Calibri"/>
              </a:rPr>
              <a:t>da </a:t>
            </a:r>
            <a:r>
              <a:rPr sz="2200" dirty="0">
                <a:latin typeface="Calibri"/>
                <a:cs typeface="Calibri"/>
              </a:rPr>
              <a:t> akrabalık </a:t>
            </a:r>
            <a:r>
              <a:rPr sz="2200" spc="-5" dirty="0">
                <a:latin typeface="Calibri"/>
                <a:cs typeface="Calibri"/>
              </a:rPr>
              <a:t>bağları nedeniyle </a:t>
            </a:r>
            <a:r>
              <a:rPr sz="2200" dirty="0">
                <a:latin typeface="Calibri"/>
                <a:cs typeface="Calibri"/>
              </a:rPr>
              <a:t>görevlerini </a:t>
            </a:r>
            <a:r>
              <a:rPr sz="2200" spc="-5" dirty="0">
                <a:latin typeface="Calibri"/>
                <a:cs typeface="Calibri"/>
              </a:rPr>
              <a:t>tarafsız ve </a:t>
            </a:r>
            <a:r>
              <a:rPr sz="2200" dirty="0">
                <a:latin typeface="Calibri"/>
                <a:cs typeface="Calibri"/>
              </a:rPr>
              <a:t>objektif </a:t>
            </a:r>
            <a:r>
              <a:rPr sz="2200" spc="-5" dirty="0">
                <a:latin typeface="Calibri"/>
                <a:cs typeface="Calibri"/>
              </a:rPr>
              <a:t>bir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şekilde yapmalarını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engelleyebilecek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olan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ilişkiler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çıkar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çatışması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olarak </a:t>
            </a:r>
            <a:r>
              <a:rPr sz="2200" spc="-5" dirty="0">
                <a:latin typeface="Calibri"/>
                <a:cs typeface="Calibri"/>
              </a:rPr>
              <a:t>isimlendirilir.</a:t>
            </a:r>
            <a:endParaRPr sz="2200">
              <a:latin typeface="Calibri"/>
              <a:cs typeface="Calibri"/>
            </a:endParaRPr>
          </a:p>
          <a:p>
            <a:pPr marL="243840" marR="377190" indent="-231775">
              <a:lnSpc>
                <a:spcPts val="2520"/>
              </a:lnSpc>
              <a:spcBef>
                <a:spcPts val="40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spc="5" dirty="0">
                <a:latin typeface="Calibri"/>
                <a:cs typeface="Calibri"/>
              </a:rPr>
              <a:t>Kamu </a:t>
            </a:r>
            <a:r>
              <a:rPr sz="2200" spc="-5" dirty="0">
                <a:latin typeface="Calibri"/>
                <a:cs typeface="Calibri"/>
              </a:rPr>
              <a:t>görevlilerinin kendilerine sağlanan </a:t>
            </a:r>
            <a:r>
              <a:rPr sz="2200" dirty="0">
                <a:latin typeface="Calibri"/>
                <a:cs typeface="Calibri"/>
              </a:rPr>
              <a:t>maddi </a:t>
            </a:r>
            <a:r>
              <a:rPr sz="2200" spc="5" dirty="0">
                <a:latin typeface="Calibri"/>
                <a:cs typeface="Calibri"/>
              </a:rPr>
              <a:t>ya </a:t>
            </a:r>
            <a:r>
              <a:rPr sz="2200" dirty="0">
                <a:latin typeface="Calibri"/>
                <a:cs typeface="Calibri"/>
              </a:rPr>
              <a:t>da manevi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menfaatlerde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olduğu</a:t>
            </a:r>
            <a:r>
              <a:rPr sz="2200" spc="-5" dirty="0">
                <a:latin typeface="Calibri"/>
                <a:cs typeface="Calibri"/>
              </a:rPr>
              <a:t> gibi,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yakınlarına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sağladıkları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çıkarlar</a:t>
            </a:r>
            <a:endParaRPr sz="2200">
              <a:latin typeface="Calibri"/>
              <a:cs typeface="Calibri"/>
            </a:endParaRPr>
          </a:p>
          <a:p>
            <a:pPr marL="243840">
              <a:lnSpc>
                <a:spcPts val="2425"/>
              </a:lnSpc>
            </a:pPr>
            <a:r>
              <a:rPr sz="2200" dirty="0">
                <a:latin typeface="Calibri"/>
                <a:cs typeface="Calibri"/>
              </a:rPr>
              <a:t>nedeniyle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de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cezai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ve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etik</a:t>
            </a:r>
            <a:r>
              <a:rPr sz="2200" dirty="0">
                <a:latin typeface="Calibri"/>
                <a:cs typeface="Calibri"/>
              </a:rPr>
              <a:t> sorumlulukları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vardır.</a:t>
            </a:r>
            <a:endParaRPr sz="2200">
              <a:latin typeface="Calibri"/>
              <a:cs typeface="Calibri"/>
            </a:endParaRPr>
          </a:p>
          <a:p>
            <a:pPr marL="243840" marR="282575" indent="-231775">
              <a:lnSpc>
                <a:spcPts val="2590"/>
              </a:lnSpc>
              <a:spcBef>
                <a:spcPts val="95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spc="-5" dirty="0">
                <a:latin typeface="Calibri"/>
                <a:cs typeface="Calibri"/>
              </a:rPr>
              <a:t>Böyle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bir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durum </a:t>
            </a:r>
            <a:r>
              <a:rPr sz="2200" dirty="0">
                <a:latin typeface="Calibri"/>
                <a:cs typeface="Calibri"/>
              </a:rPr>
              <a:t>cezai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sorumluluğa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sebebiyet </a:t>
            </a:r>
            <a:r>
              <a:rPr sz="2200" dirty="0">
                <a:latin typeface="Calibri"/>
                <a:cs typeface="Calibri"/>
              </a:rPr>
              <a:t>verecek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nitelikte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olmasa </a:t>
            </a:r>
            <a:r>
              <a:rPr sz="2200" spc="-5" dirty="0">
                <a:latin typeface="Calibri"/>
                <a:cs typeface="Calibri"/>
              </a:rPr>
              <a:t>dahi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etik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sorumluluk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göz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ardı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edilmemelidir.</a:t>
            </a:r>
            <a:endParaRPr sz="2200">
              <a:latin typeface="Calibri"/>
              <a:cs typeface="Calibri"/>
            </a:endParaRPr>
          </a:p>
          <a:p>
            <a:pPr marL="243840" marR="81280" indent="-231775">
              <a:lnSpc>
                <a:spcPts val="2520"/>
              </a:lnSpc>
              <a:spcBef>
                <a:spcPts val="15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spc="-5" dirty="0">
                <a:latin typeface="Calibri"/>
                <a:cs typeface="Calibri"/>
              </a:rPr>
              <a:t>Herhangi bir </a:t>
            </a:r>
            <a:r>
              <a:rPr sz="2200" dirty="0">
                <a:latin typeface="Calibri"/>
                <a:cs typeface="Calibri"/>
              </a:rPr>
              <a:t>çıkar </a:t>
            </a:r>
            <a:r>
              <a:rPr sz="2200" spc="-5" dirty="0">
                <a:latin typeface="Calibri"/>
                <a:cs typeface="Calibri"/>
              </a:rPr>
              <a:t>çatışması </a:t>
            </a:r>
            <a:r>
              <a:rPr sz="2200" dirty="0">
                <a:latin typeface="Calibri"/>
                <a:cs typeface="Calibri"/>
              </a:rPr>
              <a:t>karşısında </a:t>
            </a:r>
            <a:r>
              <a:rPr sz="2200" spc="-5" dirty="0">
                <a:latin typeface="Calibri"/>
                <a:cs typeface="Calibri"/>
              </a:rPr>
              <a:t>bulunan </a:t>
            </a:r>
            <a:r>
              <a:rPr sz="2200" spc="5" dirty="0">
                <a:latin typeface="Calibri"/>
                <a:cs typeface="Calibri"/>
              </a:rPr>
              <a:t>ya </a:t>
            </a:r>
            <a:r>
              <a:rPr sz="2200" dirty="0">
                <a:latin typeface="Calibri"/>
                <a:cs typeface="Calibri"/>
              </a:rPr>
              <a:t>da </a:t>
            </a:r>
            <a:r>
              <a:rPr sz="2200" spc="-5" dirty="0">
                <a:latin typeface="Calibri"/>
                <a:cs typeface="Calibri"/>
              </a:rPr>
              <a:t>bu </a:t>
            </a:r>
            <a:r>
              <a:rPr sz="2200" dirty="0">
                <a:latin typeface="Calibri"/>
                <a:cs typeface="Calibri"/>
              </a:rPr>
              <a:t>olasılığı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hisseden </a:t>
            </a:r>
            <a:r>
              <a:rPr sz="2200" spc="-5" dirty="0">
                <a:latin typeface="Calibri"/>
                <a:cs typeface="Calibri"/>
              </a:rPr>
              <a:t>kamu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görevlisi,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durumu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üstlerine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bildirmeli,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gerekirse</a:t>
            </a:r>
            <a:endParaRPr sz="2200">
              <a:latin typeface="Calibri"/>
              <a:cs typeface="Calibri"/>
            </a:endParaRPr>
          </a:p>
          <a:p>
            <a:pPr marL="243840" marR="5080">
              <a:lnSpc>
                <a:spcPts val="2520"/>
              </a:lnSpc>
            </a:pPr>
            <a:r>
              <a:rPr sz="2200" dirty="0">
                <a:latin typeface="Calibri"/>
                <a:cs typeface="Calibri"/>
              </a:rPr>
              <a:t>tarafsız </a:t>
            </a:r>
            <a:r>
              <a:rPr sz="2200" spc="-5" dirty="0">
                <a:latin typeface="Calibri"/>
                <a:cs typeface="Calibri"/>
              </a:rPr>
              <a:t>davranamayacağını düşündüğü </a:t>
            </a:r>
            <a:r>
              <a:rPr sz="2200" dirty="0">
                <a:latin typeface="Calibri"/>
                <a:cs typeface="Calibri"/>
              </a:rPr>
              <a:t>kişi ile </a:t>
            </a:r>
            <a:r>
              <a:rPr sz="2200" spc="-5" dirty="0">
                <a:latin typeface="Calibri"/>
                <a:cs typeface="Calibri"/>
              </a:rPr>
              <a:t>ilgili </a:t>
            </a:r>
            <a:r>
              <a:rPr sz="2200" dirty="0">
                <a:latin typeface="Calibri"/>
                <a:cs typeface="Calibri"/>
              </a:rPr>
              <a:t>görevin </a:t>
            </a:r>
            <a:r>
              <a:rPr sz="2200" spc="-5" dirty="0">
                <a:latin typeface="Calibri"/>
                <a:cs typeface="Calibri"/>
              </a:rPr>
              <a:t>başka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birine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verilmesini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istemelidir.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0460" y="655142"/>
            <a:ext cx="7480300" cy="822019"/>
          </a:xfrm>
          <a:prstGeom prst="rect">
            <a:avLst/>
          </a:prstGeom>
        </p:spPr>
        <p:txBody>
          <a:bodyPr vert="horz" wrap="square" lIns="0" tIns="42544" rIns="0" bIns="0" rtlCol="0">
            <a:spAutoFit/>
          </a:bodyPr>
          <a:lstStyle/>
          <a:p>
            <a:pPr marL="12700" marR="5080" indent="816610" algn="ctr">
              <a:lnSpc>
                <a:spcPts val="3220"/>
              </a:lnSpc>
              <a:spcBef>
                <a:spcPts val="334"/>
              </a:spcBef>
            </a:pPr>
            <a:r>
              <a:rPr sz="2000" b="1" dirty="0">
                <a:latin typeface="Calibri"/>
                <a:cs typeface="Calibri"/>
              </a:rPr>
              <a:t>GÖREV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VE</a:t>
            </a:r>
            <a:r>
              <a:rPr sz="2000" b="1" spc="-8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Y</a:t>
            </a:r>
            <a:r>
              <a:rPr lang="tr-TR" sz="2000" b="1" spc="-5" dirty="0"/>
              <a:t>E</a:t>
            </a:r>
            <a:r>
              <a:rPr sz="2000" b="1" spc="-5" dirty="0">
                <a:latin typeface="Calibri"/>
                <a:cs typeface="Calibri"/>
              </a:rPr>
              <a:t>TKİLERİN</a:t>
            </a:r>
            <a:r>
              <a:rPr sz="2000" b="1" spc="-1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MENFAAT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SAĞLAMAK </a:t>
            </a:r>
            <a:r>
              <a:rPr sz="2000" b="1" spc="-6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AMACIYLA</a:t>
            </a:r>
            <a:r>
              <a:rPr lang="tr-TR" sz="2000" b="1" spc="-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KULLANILMAMASI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1877" y="1752600"/>
            <a:ext cx="7657465" cy="466922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41300" indent="-228600">
              <a:lnSpc>
                <a:spcPts val="2460"/>
              </a:lnSpc>
              <a:spcBef>
                <a:spcPts val="11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5" dirty="0">
                <a:latin typeface="Calibri"/>
                <a:cs typeface="Calibri"/>
              </a:rPr>
              <a:t>Kamu</a:t>
            </a:r>
            <a:r>
              <a:rPr sz="2000" spc="-5" dirty="0">
                <a:latin typeface="Calibri"/>
                <a:cs typeface="Calibri"/>
              </a:rPr>
              <a:t> görevlileri,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görev unvanlarını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kullanarak,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kendilerine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ya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da</a:t>
            </a:r>
            <a:endParaRPr sz="2000" dirty="0">
              <a:latin typeface="Calibri"/>
              <a:cs typeface="Calibri"/>
            </a:endParaRPr>
          </a:p>
          <a:p>
            <a:pPr marL="243840" marR="5080">
              <a:lnSpc>
                <a:spcPts val="2400"/>
              </a:lnSpc>
              <a:spcBef>
                <a:spcPts val="120"/>
              </a:spcBef>
            </a:pPr>
            <a:r>
              <a:rPr sz="2000" dirty="0">
                <a:latin typeface="Calibri"/>
                <a:cs typeface="Calibri"/>
              </a:rPr>
              <a:t>yakınlarına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herhangi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bir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menfaat sağlayamazlar.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Bir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başka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deyişle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eş, </a:t>
            </a:r>
            <a:r>
              <a:rPr sz="2000" spc="-459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dost,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akrabaların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kayıramayacakları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gibi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siyasi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kayırmacılık</a:t>
            </a:r>
            <a:r>
              <a:rPr sz="2000" dirty="0">
                <a:latin typeface="Calibri"/>
                <a:cs typeface="Calibri"/>
              </a:rPr>
              <a:t> da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yapamazlar.</a:t>
            </a:r>
            <a:endParaRPr sz="2000" dirty="0">
              <a:latin typeface="Calibri"/>
              <a:cs typeface="Calibri"/>
            </a:endParaRPr>
          </a:p>
          <a:p>
            <a:pPr marL="243840" marR="42545" indent="-231775">
              <a:lnSpc>
                <a:spcPts val="2400"/>
              </a:lnSpc>
              <a:spcBef>
                <a:spcPts val="3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5" dirty="0">
                <a:latin typeface="Calibri"/>
                <a:cs typeface="Calibri"/>
              </a:rPr>
              <a:t>Kamu</a:t>
            </a:r>
            <a:r>
              <a:rPr sz="2000" spc="-5" dirty="0">
                <a:latin typeface="Calibri"/>
                <a:cs typeface="Calibri"/>
              </a:rPr>
              <a:t> görevlileri,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görevlerini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ya </a:t>
            </a:r>
            <a:r>
              <a:rPr sz="2000" dirty="0">
                <a:latin typeface="Calibri"/>
                <a:cs typeface="Calibri"/>
              </a:rPr>
              <a:t>da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görev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unvanlarını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kullanarak,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herhangi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bir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kurum,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vakıf,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dernek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veya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spor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kulübüne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yardım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amaçlı</a:t>
            </a:r>
          </a:p>
          <a:p>
            <a:pPr marL="243840" marR="31115">
              <a:lnSpc>
                <a:spcPts val="2400"/>
              </a:lnSpc>
            </a:pPr>
            <a:r>
              <a:rPr sz="2000" dirty="0">
                <a:latin typeface="Calibri"/>
                <a:cs typeface="Calibri"/>
              </a:rPr>
              <a:t>da</a:t>
            </a:r>
            <a:r>
              <a:rPr sz="2000" spc="-5" dirty="0">
                <a:latin typeface="Calibri"/>
                <a:cs typeface="Calibri"/>
              </a:rPr>
              <a:t> olsa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herhangi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bir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ürünün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satışını/dağıtımını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yapamayacakları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gibi, </a:t>
            </a:r>
            <a:r>
              <a:rPr sz="2000" spc="-459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başka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görevlilere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yaptırmamalıdırlar.</a:t>
            </a:r>
            <a:endParaRPr sz="2000" dirty="0">
              <a:latin typeface="Calibri"/>
              <a:cs typeface="Calibri"/>
            </a:endParaRPr>
          </a:p>
          <a:p>
            <a:pPr marL="243840" marR="132080" indent="-231775">
              <a:lnSpc>
                <a:spcPts val="240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5" dirty="0">
                <a:latin typeface="Calibri"/>
                <a:cs typeface="Calibri"/>
              </a:rPr>
              <a:t>Kamu</a:t>
            </a:r>
            <a:r>
              <a:rPr sz="2000" spc="-5" dirty="0">
                <a:latin typeface="Calibri"/>
                <a:cs typeface="Calibri"/>
              </a:rPr>
              <a:t> görevlileri,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görevleri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nedeniyle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bildikleri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herhangi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bir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konuyu, </a:t>
            </a:r>
            <a:r>
              <a:rPr sz="2000" spc="-45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gizli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nitelikte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bilgiyi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kendilerinin </a:t>
            </a:r>
            <a:r>
              <a:rPr sz="2000" spc="-15" dirty="0">
                <a:latin typeface="Calibri"/>
                <a:cs typeface="Calibri"/>
              </a:rPr>
              <a:t>ne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yakınlarının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menfaati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için </a:t>
            </a:r>
            <a:r>
              <a:rPr sz="2000" dirty="0">
                <a:latin typeface="Calibri"/>
                <a:cs typeface="Calibri"/>
              </a:rPr>
              <a:t> kullanamazlar.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Bu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durum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nedeniyle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maddi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olduğu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kadar,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siyasi</a:t>
            </a:r>
            <a:r>
              <a:rPr sz="2000" spc="5" dirty="0">
                <a:latin typeface="Calibri"/>
                <a:cs typeface="Calibri"/>
              </a:rPr>
              <a:t> ve</a:t>
            </a:r>
            <a:endParaRPr sz="2000" dirty="0">
              <a:latin typeface="Calibri"/>
              <a:cs typeface="Calibri"/>
            </a:endParaRPr>
          </a:p>
          <a:p>
            <a:pPr marL="243840">
              <a:lnSpc>
                <a:spcPts val="2345"/>
              </a:lnSpc>
            </a:pPr>
            <a:r>
              <a:rPr sz="2000" spc="-5" dirty="0">
                <a:latin typeface="Calibri"/>
                <a:cs typeface="Calibri"/>
              </a:rPr>
              <a:t>sosyal</a:t>
            </a:r>
            <a:r>
              <a:rPr sz="2000" dirty="0">
                <a:latin typeface="Calibri"/>
                <a:cs typeface="Calibri"/>
              </a:rPr>
              <a:t> bir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menfaat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elde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 err="1">
                <a:latin typeface="Calibri"/>
                <a:cs typeface="Calibri"/>
              </a:rPr>
              <a:t>edemezler</a:t>
            </a:r>
            <a:r>
              <a:rPr sz="2000" spc="-5" dirty="0">
                <a:latin typeface="Calibri"/>
                <a:cs typeface="Calibri"/>
              </a:rPr>
              <a:t>.</a:t>
            </a:r>
            <a:endParaRPr lang="tr-TR" sz="2000" spc="-5" dirty="0">
              <a:latin typeface="Calibri"/>
              <a:cs typeface="Calibri"/>
            </a:endParaRPr>
          </a:p>
          <a:p>
            <a:pPr marL="243840">
              <a:lnSpc>
                <a:spcPts val="2345"/>
              </a:lnSpc>
            </a:pPr>
            <a:r>
              <a:rPr lang="tr-TR" sz="2000" spc="5" dirty="0">
                <a:latin typeface="Calibri"/>
                <a:cs typeface="Calibri"/>
              </a:rPr>
              <a:t>Kamu </a:t>
            </a:r>
            <a:r>
              <a:rPr lang="tr-TR" sz="2000" spc="-5" dirty="0">
                <a:latin typeface="Calibri"/>
                <a:cs typeface="Calibri"/>
              </a:rPr>
              <a:t>görevlileri</a:t>
            </a:r>
            <a:r>
              <a:rPr lang="tr-TR" sz="2000" spc="15" dirty="0">
                <a:latin typeface="Calibri"/>
                <a:cs typeface="Calibri"/>
              </a:rPr>
              <a:t> </a:t>
            </a:r>
            <a:r>
              <a:rPr lang="tr-TR" sz="2000" dirty="0">
                <a:latin typeface="Calibri"/>
                <a:cs typeface="Calibri"/>
              </a:rPr>
              <a:t>seçim</a:t>
            </a:r>
            <a:r>
              <a:rPr lang="tr-TR" sz="2000" spc="-15" dirty="0">
                <a:latin typeface="Calibri"/>
                <a:cs typeface="Calibri"/>
              </a:rPr>
              <a:t> </a:t>
            </a:r>
            <a:r>
              <a:rPr lang="tr-TR" sz="2000" spc="-5" dirty="0">
                <a:latin typeface="Calibri"/>
                <a:cs typeface="Calibri"/>
              </a:rPr>
              <a:t>kampanyalarında</a:t>
            </a:r>
            <a:r>
              <a:rPr lang="tr-TR" sz="2000" spc="5" dirty="0">
                <a:latin typeface="Calibri"/>
                <a:cs typeface="Calibri"/>
              </a:rPr>
              <a:t> </a:t>
            </a:r>
            <a:r>
              <a:rPr lang="tr-TR" sz="2000" spc="-10" dirty="0">
                <a:latin typeface="Calibri"/>
                <a:cs typeface="Calibri"/>
              </a:rPr>
              <a:t>görev</a:t>
            </a:r>
            <a:r>
              <a:rPr lang="tr-TR" sz="2000" spc="25" dirty="0">
                <a:latin typeface="Calibri"/>
                <a:cs typeface="Calibri"/>
              </a:rPr>
              <a:t> </a:t>
            </a:r>
            <a:r>
              <a:rPr lang="tr-TR" sz="2000" spc="-5" dirty="0">
                <a:latin typeface="Calibri"/>
                <a:cs typeface="Calibri"/>
              </a:rPr>
              <a:t>yaptıkları</a:t>
            </a:r>
            <a:r>
              <a:rPr lang="tr-TR" sz="2000" spc="-10" dirty="0">
                <a:latin typeface="Calibri"/>
                <a:cs typeface="Calibri"/>
              </a:rPr>
              <a:t> </a:t>
            </a:r>
            <a:r>
              <a:rPr lang="tr-TR" sz="2000" dirty="0">
                <a:latin typeface="Calibri"/>
                <a:cs typeface="Calibri"/>
              </a:rPr>
              <a:t>kurumun </a:t>
            </a:r>
            <a:r>
              <a:rPr lang="tr-TR" sz="2000" spc="-459" dirty="0">
                <a:latin typeface="Calibri"/>
                <a:cs typeface="Calibri"/>
              </a:rPr>
              <a:t> </a:t>
            </a:r>
            <a:r>
              <a:rPr lang="tr-TR" sz="2000" dirty="0">
                <a:latin typeface="Calibri"/>
                <a:cs typeface="Calibri"/>
              </a:rPr>
              <a:t>kaynaklarını</a:t>
            </a:r>
            <a:r>
              <a:rPr lang="tr-TR" sz="2000" spc="-5" dirty="0">
                <a:latin typeface="Calibri"/>
                <a:cs typeface="Calibri"/>
              </a:rPr>
              <a:t> </a:t>
            </a:r>
            <a:r>
              <a:rPr lang="tr-TR" sz="2000" dirty="0">
                <a:latin typeface="Calibri"/>
                <a:cs typeface="Calibri"/>
              </a:rPr>
              <a:t>ne</a:t>
            </a:r>
            <a:r>
              <a:rPr lang="tr-TR" sz="2000" spc="5" dirty="0">
                <a:latin typeface="Calibri"/>
                <a:cs typeface="Calibri"/>
              </a:rPr>
              <a:t> </a:t>
            </a:r>
            <a:r>
              <a:rPr lang="tr-TR" sz="2000" spc="-5" dirty="0">
                <a:latin typeface="Calibri"/>
                <a:cs typeface="Calibri"/>
              </a:rPr>
              <a:t>doğrudan</a:t>
            </a:r>
            <a:r>
              <a:rPr lang="tr-TR" sz="2000" spc="-10" dirty="0">
                <a:latin typeface="Calibri"/>
                <a:cs typeface="Calibri"/>
              </a:rPr>
              <a:t> ne</a:t>
            </a:r>
            <a:r>
              <a:rPr lang="tr-TR" sz="2000" spc="-25" dirty="0">
                <a:latin typeface="Calibri"/>
                <a:cs typeface="Calibri"/>
              </a:rPr>
              <a:t> </a:t>
            </a:r>
            <a:r>
              <a:rPr lang="tr-TR" sz="2000" dirty="0">
                <a:latin typeface="Calibri"/>
                <a:cs typeface="Calibri"/>
              </a:rPr>
              <a:t>de dolaylı</a:t>
            </a:r>
            <a:r>
              <a:rPr lang="tr-TR" sz="2000" spc="-10" dirty="0">
                <a:latin typeface="Calibri"/>
                <a:cs typeface="Calibri"/>
              </a:rPr>
              <a:t> </a:t>
            </a:r>
            <a:r>
              <a:rPr lang="tr-TR" sz="2000" spc="-5" dirty="0">
                <a:latin typeface="Calibri"/>
                <a:cs typeface="Calibri"/>
              </a:rPr>
              <a:t>olarak</a:t>
            </a:r>
            <a:r>
              <a:rPr lang="tr-TR" sz="2000" dirty="0">
                <a:latin typeface="Calibri"/>
                <a:cs typeface="Calibri"/>
              </a:rPr>
              <a:t> </a:t>
            </a:r>
            <a:r>
              <a:rPr lang="tr-TR" sz="2000" spc="-5" dirty="0">
                <a:latin typeface="Calibri"/>
                <a:cs typeface="Calibri"/>
              </a:rPr>
              <a:t>kullanamazlar.</a:t>
            </a:r>
            <a:endParaRPr lang="tr-TR" sz="2000" dirty="0">
              <a:latin typeface="Calibri"/>
              <a:cs typeface="Calibri"/>
            </a:endParaRPr>
          </a:p>
          <a:p>
            <a:pPr marL="243840">
              <a:lnSpc>
                <a:spcPts val="2345"/>
              </a:lnSpc>
            </a:pPr>
            <a:endParaRPr sz="2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4988" y="655142"/>
            <a:ext cx="673354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5" dirty="0">
                <a:latin typeface="Calibri"/>
                <a:cs typeface="Calibri"/>
              </a:rPr>
              <a:t>HEDİYE</a:t>
            </a:r>
            <a:r>
              <a:rPr sz="2800" b="1" spc="-155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A</a:t>
            </a:r>
            <a:r>
              <a:rPr sz="2800" b="1" spc="-15" dirty="0">
                <a:latin typeface="Calibri"/>
                <a:cs typeface="Calibri"/>
              </a:rPr>
              <a:t>L</a:t>
            </a:r>
            <a:r>
              <a:rPr sz="2800" b="1" dirty="0">
                <a:latin typeface="Calibri"/>
                <a:cs typeface="Calibri"/>
              </a:rPr>
              <a:t>M</a:t>
            </a:r>
            <a:r>
              <a:rPr sz="2800" b="1" spc="5" dirty="0">
                <a:latin typeface="Calibri"/>
                <a:cs typeface="Calibri"/>
              </a:rPr>
              <a:t>A</a:t>
            </a:r>
            <a:r>
              <a:rPr sz="2800" b="1" spc="-18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V</a:t>
            </a:r>
            <a:r>
              <a:rPr sz="2800" b="1" spc="5" dirty="0">
                <a:latin typeface="Calibri"/>
                <a:cs typeface="Calibri"/>
              </a:rPr>
              <a:t>E</a:t>
            </a:r>
            <a:r>
              <a:rPr sz="2800" b="1" spc="-16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M</a:t>
            </a:r>
            <a:r>
              <a:rPr sz="2800" b="1" spc="-35" dirty="0">
                <a:latin typeface="Calibri"/>
                <a:cs typeface="Calibri"/>
              </a:rPr>
              <a:t>E</a:t>
            </a:r>
            <a:r>
              <a:rPr sz="2800" b="1" spc="5" dirty="0">
                <a:latin typeface="Calibri"/>
                <a:cs typeface="Calibri"/>
              </a:rPr>
              <a:t>NFA</a:t>
            </a:r>
            <a:r>
              <a:rPr sz="2800" b="1" spc="-15" dirty="0">
                <a:latin typeface="Calibri"/>
                <a:cs typeface="Calibri"/>
              </a:rPr>
              <a:t>A</a:t>
            </a:r>
            <a:r>
              <a:rPr sz="2800" b="1" dirty="0">
                <a:latin typeface="Calibri"/>
                <a:cs typeface="Calibri"/>
              </a:rPr>
              <a:t>T</a:t>
            </a:r>
            <a:r>
              <a:rPr sz="2800" b="1" spc="-10" dirty="0">
                <a:latin typeface="Calibri"/>
                <a:cs typeface="Calibri"/>
              </a:rPr>
              <a:t>S</a:t>
            </a:r>
            <a:r>
              <a:rPr sz="2800" b="1" spc="5" dirty="0">
                <a:latin typeface="Calibri"/>
                <a:cs typeface="Calibri"/>
              </a:rPr>
              <a:t>A</a:t>
            </a:r>
            <a:r>
              <a:rPr sz="2800" b="1" spc="10" dirty="0">
                <a:latin typeface="Calibri"/>
                <a:cs typeface="Calibri"/>
              </a:rPr>
              <a:t>Ğ</a:t>
            </a:r>
            <a:r>
              <a:rPr sz="2800" b="1" spc="-15" dirty="0">
                <a:latin typeface="Calibri"/>
                <a:cs typeface="Calibri"/>
              </a:rPr>
              <a:t>L</a:t>
            </a:r>
            <a:r>
              <a:rPr sz="2800" b="1" spc="5" dirty="0">
                <a:latin typeface="Calibri"/>
                <a:cs typeface="Calibri"/>
              </a:rPr>
              <a:t>A</a:t>
            </a:r>
            <a:r>
              <a:rPr sz="2800" b="1" spc="-30" dirty="0">
                <a:latin typeface="Calibri"/>
                <a:cs typeface="Calibri"/>
              </a:rPr>
              <a:t>M</a:t>
            </a:r>
            <a:r>
              <a:rPr sz="2800" b="1" spc="5" dirty="0">
                <a:latin typeface="Calibri"/>
                <a:cs typeface="Calibri"/>
              </a:rPr>
              <a:t>A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YA</a:t>
            </a:r>
            <a:r>
              <a:rPr sz="2800" b="1" spc="-10" dirty="0">
                <a:latin typeface="Calibri"/>
                <a:cs typeface="Calibri"/>
              </a:rPr>
              <a:t>S</a:t>
            </a:r>
            <a:r>
              <a:rPr sz="2800" b="1" spc="-20" dirty="0">
                <a:latin typeface="Calibri"/>
                <a:cs typeface="Calibri"/>
              </a:rPr>
              <a:t>A</a:t>
            </a:r>
            <a:r>
              <a:rPr sz="2800" b="1" spc="10" dirty="0">
                <a:latin typeface="Calibri"/>
                <a:cs typeface="Calibri"/>
              </a:rPr>
              <a:t>Ğ</a:t>
            </a:r>
            <a:r>
              <a:rPr sz="2800" b="1" dirty="0">
                <a:latin typeface="Calibri"/>
                <a:cs typeface="Calibri"/>
              </a:rPr>
              <a:t>I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932" y="1390268"/>
            <a:ext cx="7727315" cy="4986622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243840" marR="914400" indent="-231775">
              <a:lnSpc>
                <a:spcPts val="2230"/>
              </a:lnSpc>
              <a:spcBef>
                <a:spcPts val="210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pc="-5" dirty="0">
                <a:latin typeface="Calibri"/>
                <a:cs typeface="Calibri"/>
              </a:rPr>
              <a:t>Temel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ilke,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kamu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görevlisine</a:t>
            </a:r>
            <a:r>
              <a:rPr dirty="0">
                <a:latin typeface="Calibri"/>
                <a:cs typeface="Calibri"/>
              </a:rPr>
              <a:t> herhangi </a:t>
            </a:r>
            <a:r>
              <a:rPr spc="-10" dirty="0">
                <a:latin typeface="Calibri"/>
                <a:cs typeface="Calibri"/>
              </a:rPr>
              <a:t>bir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hediye</a:t>
            </a:r>
            <a:r>
              <a:rPr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verilmemesi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ya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da </a:t>
            </a:r>
            <a:r>
              <a:rPr spc="-4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görevlinin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hediye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kabul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etmemesidir.</a:t>
            </a:r>
            <a:endParaRPr dirty="0">
              <a:latin typeface="Calibri"/>
              <a:cs typeface="Calibri"/>
            </a:endParaRPr>
          </a:p>
          <a:p>
            <a:pPr marL="243840" indent="-231775">
              <a:lnSpc>
                <a:spcPts val="2075"/>
              </a:lnSpc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pc="-5" dirty="0">
                <a:latin typeface="Calibri"/>
                <a:cs typeface="Calibri"/>
              </a:rPr>
              <a:t>Ancak; </a:t>
            </a:r>
            <a:r>
              <a:rPr dirty="0">
                <a:latin typeface="Calibri"/>
                <a:cs typeface="Calibri"/>
              </a:rPr>
              <a:t>Türk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toplumu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olarak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başkalarına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ikramda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bulunma</a:t>
            </a:r>
            <a:r>
              <a:rPr dirty="0">
                <a:latin typeface="Calibri"/>
                <a:cs typeface="Calibri"/>
              </a:rPr>
              <a:t> ve</a:t>
            </a:r>
            <a:r>
              <a:rPr spc="-10" dirty="0">
                <a:latin typeface="Calibri"/>
                <a:cs typeface="Calibri"/>
              </a:rPr>
              <a:t> bir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vesile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ile</a:t>
            </a:r>
            <a:endParaRPr dirty="0">
              <a:latin typeface="Calibri"/>
              <a:cs typeface="Calibri"/>
            </a:endParaRPr>
          </a:p>
          <a:p>
            <a:pPr marL="243840" marR="264160" algn="just">
              <a:lnSpc>
                <a:spcPct val="95500"/>
              </a:lnSpc>
              <a:spcBef>
                <a:spcPts val="55"/>
              </a:spcBef>
            </a:pPr>
            <a:r>
              <a:rPr spc="-5" dirty="0">
                <a:latin typeface="Calibri"/>
                <a:cs typeface="Calibri"/>
              </a:rPr>
              <a:t>hediye verme alışkanlığımızın </a:t>
            </a:r>
            <a:r>
              <a:rPr dirty="0">
                <a:latin typeface="Calibri"/>
                <a:cs typeface="Calibri"/>
              </a:rPr>
              <a:t>bulunduğu da bir </a:t>
            </a:r>
            <a:r>
              <a:rPr spc="-5" dirty="0">
                <a:latin typeface="Calibri"/>
                <a:cs typeface="Calibri"/>
              </a:rPr>
              <a:t>gerçektir. </a:t>
            </a:r>
            <a:r>
              <a:rPr dirty="0">
                <a:latin typeface="Calibri"/>
                <a:cs typeface="Calibri"/>
              </a:rPr>
              <a:t>Bununla </a:t>
            </a:r>
            <a:r>
              <a:rPr spc="-5" dirty="0">
                <a:latin typeface="Calibri"/>
                <a:cs typeface="Calibri"/>
              </a:rPr>
              <a:t>birlikte </a:t>
            </a:r>
            <a:r>
              <a:rPr spc="-4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insanları </a:t>
            </a:r>
            <a:r>
              <a:rPr spc="-5" dirty="0">
                <a:latin typeface="Calibri"/>
                <a:cs typeface="Calibri"/>
              </a:rPr>
              <a:t>birbirine yakınlaştırma </a:t>
            </a:r>
            <a:r>
              <a:rPr dirty="0">
                <a:latin typeface="Calibri"/>
                <a:cs typeface="Calibri"/>
              </a:rPr>
              <a:t>ve </a:t>
            </a:r>
            <a:r>
              <a:rPr spc="-10" dirty="0">
                <a:latin typeface="Calibri"/>
                <a:cs typeface="Calibri"/>
              </a:rPr>
              <a:t>ilişkileri </a:t>
            </a:r>
            <a:r>
              <a:rPr dirty="0">
                <a:latin typeface="Calibri"/>
                <a:cs typeface="Calibri"/>
              </a:rPr>
              <a:t>daha </a:t>
            </a:r>
            <a:r>
              <a:rPr spc="-10" dirty="0">
                <a:latin typeface="Calibri"/>
                <a:cs typeface="Calibri"/>
              </a:rPr>
              <a:t>sıcak </a:t>
            </a:r>
            <a:r>
              <a:rPr dirty="0">
                <a:latin typeface="Calibri"/>
                <a:cs typeface="Calibri"/>
              </a:rPr>
              <a:t>hale </a:t>
            </a:r>
            <a:r>
              <a:rPr spc="-5" dirty="0">
                <a:latin typeface="Calibri"/>
                <a:cs typeface="Calibri"/>
              </a:rPr>
              <a:t>getirme amaçlı </a:t>
            </a:r>
            <a:r>
              <a:rPr spc="-4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bu </a:t>
            </a:r>
            <a:r>
              <a:rPr spc="-5" dirty="0">
                <a:latin typeface="Calibri"/>
                <a:cs typeface="Calibri"/>
              </a:rPr>
              <a:t>sosyal </a:t>
            </a:r>
            <a:r>
              <a:rPr dirty="0">
                <a:latin typeface="Calibri"/>
                <a:cs typeface="Calibri"/>
              </a:rPr>
              <a:t>davranışın, </a:t>
            </a:r>
            <a:r>
              <a:rPr spc="-5" dirty="0">
                <a:latin typeface="Calibri"/>
                <a:cs typeface="Calibri"/>
              </a:rPr>
              <a:t>kamu görevinin yapılması sırasında </a:t>
            </a:r>
            <a:r>
              <a:rPr spc="-10" dirty="0">
                <a:latin typeface="Calibri"/>
                <a:cs typeface="Calibri"/>
              </a:rPr>
              <a:t>bir </a:t>
            </a:r>
            <a:r>
              <a:rPr spc="-5" dirty="0">
                <a:latin typeface="Calibri"/>
                <a:cs typeface="Calibri"/>
              </a:rPr>
              <a:t>menfaat elde 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etme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vasıtası</a:t>
            </a:r>
            <a:r>
              <a:rPr dirty="0">
                <a:latin typeface="Calibri"/>
                <a:cs typeface="Calibri"/>
              </a:rPr>
              <a:t> olarak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kullanılmaması gerekir.</a:t>
            </a:r>
            <a:endParaRPr dirty="0">
              <a:latin typeface="Calibri"/>
              <a:cs typeface="Calibri"/>
            </a:endParaRPr>
          </a:p>
          <a:p>
            <a:pPr marL="243840" indent="-231775" algn="just">
              <a:lnSpc>
                <a:spcPts val="2115"/>
              </a:lnSpc>
              <a:buFont typeface="Arial MT"/>
              <a:buChar char="•"/>
              <a:tabLst>
                <a:tab pos="244475" algn="l"/>
              </a:tabLst>
            </a:pPr>
            <a:r>
              <a:rPr spc="-5" dirty="0">
                <a:latin typeface="Calibri"/>
                <a:cs typeface="Calibri"/>
              </a:rPr>
              <a:t>Kamu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görevlilerinin,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işini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gördükleri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kişiye karşı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kendilerini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borçlu</a:t>
            </a:r>
            <a:endParaRPr dirty="0">
              <a:latin typeface="Calibri"/>
              <a:cs typeface="Calibri"/>
            </a:endParaRPr>
          </a:p>
          <a:p>
            <a:pPr marL="243840" marR="381000" algn="just">
              <a:lnSpc>
                <a:spcPts val="2180"/>
              </a:lnSpc>
              <a:spcBef>
                <a:spcPts val="110"/>
              </a:spcBef>
            </a:pPr>
            <a:r>
              <a:rPr spc="-5" dirty="0">
                <a:latin typeface="Calibri"/>
                <a:cs typeface="Calibri"/>
              </a:rPr>
              <a:t>hissetmelerine neden olacak, </a:t>
            </a:r>
            <a:r>
              <a:rPr spc="-10" dirty="0">
                <a:latin typeface="Calibri"/>
                <a:cs typeface="Calibri"/>
              </a:rPr>
              <a:t>bu </a:t>
            </a:r>
            <a:r>
              <a:rPr spc="-5" dirty="0">
                <a:latin typeface="Calibri"/>
                <a:cs typeface="Calibri"/>
              </a:rPr>
              <a:t>kişinin işini başkalarından </a:t>
            </a:r>
            <a:r>
              <a:rPr spc="-10" dirty="0">
                <a:latin typeface="Calibri"/>
                <a:cs typeface="Calibri"/>
              </a:rPr>
              <a:t>farklı </a:t>
            </a:r>
            <a:r>
              <a:rPr spc="-5" dirty="0">
                <a:latin typeface="Calibri"/>
                <a:cs typeface="Calibri"/>
              </a:rPr>
              <a:t> görmelerine sebebiyet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verecek</a:t>
            </a:r>
            <a:r>
              <a:rPr spc="3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hiçbir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hediyeyi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kabul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etmemeleri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gerekir.</a:t>
            </a:r>
            <a:endParaRPr dirty="0">
              <a:latin typeface="Calibri"/>
              <a:cs typeface="Calibri"/>
            </a:endParaRPr>
          </a:p>
          <a:p>
            <a:pPr marL="243840" indent="-231775" algn="just">
              <a:lnSpc>
                <a:spcPts val="2065"/>
              </a:lnSpc>
              <a:buFont typeface="Arial MT"/>
              <a:buChar char="•"/>
              <a:tabLst>
                <a:tab pos="244475" algn="l"/>
              </a:tabLst>
            </a:pPr>
            <a:r>
              <a:rPr spc="-5" dirty="0">
                <a:latin typeface="Calibri"/>
                <a:cs typeface="Calibri"/>
              </a:rPr>
              <a:t>Kamu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görevlilerinin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kendileri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de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kamu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kaynaklarını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kullanarak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hediye</a:t>
            </a:r>
            <a:endParaRPr dirty="0">
              <a:latin typeface="Calibri"/>
              <a:cs typeface="Calibri"/>
            </a:endParaRPr>
          </a:p>
          <a:p>
            <a:pPr marL="243840" marR="36830">
              <a:lnSpc>
                <a:spcPct val="95300"/>
              </a:lnSpc>
              <a:spcBef>
                <a:spcPts val="60"/>
              </a:spcBef>
            </a:pPr>
            <a:r>
              <a:rPr spc="-5" dirty="0">
                <a:latin typeface="Calibri"/>
                <a:cs typeface="Calibri"/>
              </a:rPr>
              <a:t>veremeyecekleri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gibi,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resmi</a:t>
            </a:r>
            <a:r>
              <a:rPr dirty="0">
                <a:latin typeface="Calibri"/>
                <a:cs typeface="Calibri"/>
              </a:rPr>
              <a:t> gün,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tören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ve</a:t>
            </a:r>
            <a:r>
              <a:rPr spc="-5" dirty="0">
                <a:latin typeface="Calibri"/>
                <a:cs typeface="Calibri"/>
              </a:rPr>
              <a:t> bayramlar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dışında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hiçbir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gerçek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ya </a:t>
            </a:r>
            <a:r>
              <a:rPr spc="-4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da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tüzel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kişiye,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siyasi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kuruluşlara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kamu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kaynaklarını</a:t>
            </a:r>
            <a:r>
              <a:rPr spc="4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kullanarak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çiçek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veya 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çelenk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gönderemezler.</a:t>
            </a:r>
            <a:endParaRPr dirty="0">
              <a:latin typeface="Calibri"/>
              <a:cs typeface="Calibri"/>
            </a:endParaRPr>
          </a:p>
          <a:p>
            <a:pPr marL="243840" marR="5080" indent="-231775">
              <a:lnSpc>
                <a:spcPts val="2160"/>
              </a:lnSpc>
              <a:spcBef>
                <a:spcPts val="75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pc="-5" dirty="0">
                <a:latin typeface="Calibri"/>
                <a:cs typeface="Calibri"/>
              </a:rPr>
              <a:t>Uluslararası</a:t>
            </a:r>
            <a:r>
              <a:rPr spc="4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ilişkilerde</a:t>
            </a:r>
            <a:r>
              <a:rPr spc="3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nezaket</a:t>
            </a:r>
            <a:r>
              <a:rPr spc="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ve</a:t>
            </a:r>
            <a:r>
              <a:rPr spc="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protokol</a:t>
            </a:r>
            <a:r>
              <a:rPr spc="5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kuralları</a:t>
            </a:r>
            <a:r>
              <a:rPr spc="4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gereğince,</a:t>
            </a:r>
            <a:r>
              <a:rPr spc="5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yabancı</a:t>
            </a:r>
            <a:r>
              <a:rPr spc="4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kişi </a:t>
            </a:r>
            <a:r>
              <a:rPr dirty="0">
                <a:latin typeface="Calibri"/>
                <a:cs typeface="Calibri"/>
              </a:rPr>
              <a:t> ve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kuruluşlar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tarafından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verilen hediyelerde,</a:t>
            </a:r>
            <a:r>
              <a:rPr spc="2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3628 </a:t>
            </a:r>
            <a:r>
              <a:rPr spc="-5" dirty="0">
                <a:latin typeface="Calibri"/>
                <a:cs typeface="Calibri"/>
              </a:rPr>
              <a:t>sayılı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Kanunun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3.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 err="1">
                <a:latin typeface="Calibri"/>
                <a:cs typeface="Calibri"/>
              </a:rPr>
              <a:t>maddesi</a:t>
            </a:r>
            <a:r>
              <a:rPr lang="tr-TR" spc="-5" dirty="0">
                <a:latin typeface="Calibri"/>
                <a:cs typeface="Calibri"/>
              </a:rPr>
              <a:t> </a:t>
            </a:r>
            <a:r>
              <a:rPr lang="tr-TR" spc="-5" dirty="0"/>
              <a:t>hükümleri</a:t>
            </a:r>
            <a:r>
              <a:rPr lang="tr-TR" spc="10" dirty="0"/>
              <a:t> </a:t>
            </a:r>
            <a:r>
              <a:rPr lang="tr-TR" spc="-5" dirty="0"/>
              <a:t>saklı</a:t>
            </a:r>
            <a:r>
              <a:rPr lang="tr-TR" spc="5" dirty="0"/>
              <a:t> </a:t>
            </a:r>
            <a:r>
              <a:rPr lang="tr-TR" spc="-5" dirty="0"/>
              <a:t>kalmakla</a:t>
            </a:r>
            <a:r>
              <a:rPr lang="tr-TR" spc="15" dirty="0"/>
              <a:t> </a:t>
            </a:r>
            <a:r>
              <a:rPr lang="tr-TR" spc="-5" dirty="0"/>
              <a:t>birlikte,</a:t>
            </a:r>
            <a:r>
              <a:rPr lang="tr-TR" spc="15" dirty="0"/>
              <a:t> </a:t>
            </a:r>
            <a:r>
              <a:rPr lang="tr-TR" dirty="0"/>
              <a:t>bu</a:t>
            </a:r>
            <a:r>
              <a:rPr lang="tr-TR" spc="15" dirty="0"/>
              <a:t> </a:t>
            </a:r>
            <a:r>
              <a:rPr lang="tr-TR" spc="-5" dirty="0"/>
              <a:t>maddede</a:t>
            </a:r>
            <a:r>
              <a:rPr lang="tr-TR" spc="40" dirty="0"/>
              <a:t> </a:t>
            </a:r>
            <a:r>
              <a:rPr lang="tr-TR" spc="-10" dirty="0"/>
              <a:t>belirtilen</a:t>
            </a:r>
            <a:r>
              <a:rPr lang="tr-TR" spc="20" dirty="0"/>
              <a:t> </a:t>
            </a:r>
            <a:r>
              <a:rPr lang="tr-TR" spc="-5" dirty="0"/>
              <a:t>sınırın altında</a:t>
            </a:r>
            <a:r>
              <a:rPr lang="tr-TR" spc="15" dirty="0"/>
              <a:t> </a:t>
            </a:r>
            <a:r>
              <a:rPr lang="tr-TR" spc="-5" dirty="0"/>
              <a:t>kalan </a:t>
            </a:r>
            <a:r>
              <a:rPr lang="tr-TR" spc="-415" dirty="0"/>
              <a:t> </a:t>
            </a:r>
            <a:r>
              <a:rPr lang="tr-TR" spc="-5" dirty="0"/>
              <a:t>hediyelerin</a:t>
            </a:r>
            <a:r>
              <a:rPr lang="tr-TR" dirty="0"/>
              <a:t> de</a:t>
            </a:r>
            <a:r>
              <a:rPr lang="tr-TR" spc="-10" dirty="0"/>
              <a:t> </a:t>
            </a:r>
            <a:r>
              <a:rPr lang="tr-TR" spc="-5" dirty="0"/>
              <a:t>beyan</a:t>
            </a:r>
            <a:r>
              <a:rPr lang="tr-TR" spc="5" dirty="0"/>
              <a:t> </a:t>
            </a:r>
            <a:r>
              <a:rPr lang="tr-TR" spc="-5" dirty="0"/>
              <a:t>edilmesi gerekir.</a:t>
            </a:r>
            <a:endParaRPr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0160" algn="ctr">
              <a:lnSpc>
                <a:spcPct val="100000"/>
              </a:lnSpc>
              <a:spcBef>
                <a:spcPts val="705"/>
              </a:spcBef>
            </a:pPr>
            <a:r>
              <a:rPr sz="2800" b="1" spc="5" dirty="0">
                <a:latin typeface="Calibri"/>
                <a:cs typeface="Calibri"/>
              </a:rPr>
              <a:t>HEDİYE</a:t>
            </a:r>
            <a:r>
              <a:rPr sz="2800" b="1" spc="-204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A</a:t>
            </a:r>
            <a:r>
              <a:rPr sz="2800" b="1" spc="-15" dirty="0">
                <a:latin typeface="Calibri"/>
                <a:cs typeface="Calibri"/>
              </a:rPr>
              <a:t>L</a:t>
            </a:r>
            <a:r>
              <a:rPr sz="2800" b="1" dirty="0">
                <a:latin typeface="Calibri"/>
                <a:cs typeface="Calibri"/>
              </a:rPr>
              <a:t>M</a:t>
            </a:r>
            <a:r>
              <a:rPr sz="2800" b="1" spc="5" dirty="0">
                <a:latin typeface="Calibri"/>
                <a:cs typeface="Calibri"/>
              </a:rPr>
              <a:t>A</a:t>
            </a:r>
            <a:r>
              <a:rPr sz="2800" b="1" spc="-254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YA</a:t>
            </a:r>
            <a:r>
              <a:rPr sz="2800" b="1" spc="-30" dirty="0">
                <a:latin typeface="Calibri"/>
                <a:cs typeface="Calibri"/>
              </a:rPr>
              <a:t>S</a:t>
            </a:r>
            <a:r>
              <a:rPr sz="2800" b="1" spc="5" dirty="0">
                <a:latin typeface="Calibri"/>
                <a:cs typeface="Calibri"/>
              </a:rPr>
              <a:t>A</a:t>
            </a:r>
            <a:r>
              <a:rPr sz="2800" b="1" spc="-10" dirty="0">
                <a:latin typeface="Calibri"/>
                <a:cs typeface="Calibri"/>
              </a:rPr>
              <a:t>Ğ</a:t>
            </a:r>
            <a:r>
              <a:rPr sz="2800" b="1" dirty="0">
                <a:latin typeface="Calibri"/>
                <a:cs typeface="Calibri"/>
              </a:rPr>
              <a:t>I</a:t>
            </a:r>
            <a:r>
              <a:rPr sz="2800" b="1" spc="-18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DI</a:t>
            </a:r>
            <a:r>
              <a:rPr sz="2800" b="1" spc="-15" dirty="0">
                <a:latin typeface="Calibri"/>
                <a:cs typeface="Calibri"/>
              </a:rPr>
              <a:t>Ş</a:t>
            </a:r>
            <a:r>
              <a:rPr sz="2800" b="1" dirty="0">
                <a:latin typeface="Calibri"/>
                <a:cs typeface="Calibri"/>
              </a:rPr>
              <a:t>I</a:t>
            </a:r>
            <a:r>
              <a:rPr sz="2800" b="1" spc="-10" dirty="0">
                <a:latin typeface="Calibri"/>
                <a:cs typeface="Calibri"/>
              </a:rPr>
              <a:t>N</a:t>
            </a:r>
            <a:r>
              <a:rPr sz="2800" b="1" dirty="0">
                <a:latin typeface="Calibri"/>
                <a:cs typeface="Calibri"/>
              </a:rPr>
              <a:t>D</a:t>
            </a:r>
            <a:r>
              <a:rPr sz="2800" b="1" spc="5" dirty="0">
                <a:latin typeface="Calibri"/>
                <a:cs typeface="Calibri"/>
              </a:rPr>
              <a:t>A</a:t>
            </a:r>
            <a:r>
              <a:rPr sz="2800" b="1" spc="-165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KA</a:t>
            </a:r>
            <a:r>
              <a:rPr sz="2800" b="1" spc="-15" dirty="0">
                <a:latin typeface="Calibri"/>
                <a:cs typeface="Calibri"/>
              </a:rPr>
              <a:t>L</a:t>
            </a:r>
            <a:r>
              <a:rPr sz="2800" b="1" spc="-20" dirty="0">
                <a:latin typeface="Calibri"/>
                <a:cs typeface="Calibri"/>
              </a:rPr>
              <a:t>A</a:t>
            </a:r>
            <a:r>
              <a:rPr sz="2800" b="1" spc="5" dirty="0">
                <a:latin typeface="Calibri"/>
                <a:cs typeface="Calibri"/>
              </a:rPr>
              <a:t>N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H</a:t>
            </a:r>
            <a:r>
              <a:rPr sz="2800" b="1" spc="-20" dirty="0">
                <a:latin typeface="Calibri"/>
                <a:cs typeface="Calibri"/>
              </a:rPr>
              <a:t>E</a:t>
            </a:r>
            <a:r>
              <a:rPr sz="2800" b="1" dirty="0">
                <a:latin typeface="Calibri"/>
                <a:cs typeface="Calibri"/>
              </a:rPr>
              <a:t>D</a:t>
            </a:r>
            <a:r>
              <a:rPr sz="2800" b="1" spc="-30" dirty="0">
                <a:latin typeface="Calibri"/>
                <a:cs typeface="Calibri"/>
              </a:rPr>
              <a:t>İ</a:t>
            </a:r>
            <a:r>
              <a:rPr sz="2800" b="1" spc="-20" dirty="0">
                <a:latin typeface="Calibri"/>
                <a:cs typeface="Calibri"/>
              </a:rPr>
              <a:t>Y</a:t>
            </a:r>
            <a:r>
              <a:rPr sz="2800" b="1" spc="5" dirty="0">
                <a:latin typeface="Calibri"/>
                <a:cs typeface="Calibri"/>
              </a:rPr>
              <a:t>E</a:t>
            </a:r>
            <a:r>
              <a:rPr sz="2800" b="1" spc="-20" dirty="0">
                <a:latin typeface="Calibri"/>
                <a:cs typeface="Calibri"/>
              </a:rPr>
              <a:t>L</a:t>
            </a:r>
            <a:r>
              <a:rPr sz="2800" b="1" spc="-25" dirty="0">
                <a:latin typeface="Calibri"/>
                <a:cs typeface="Calibri"/>
              </a:rPr>
              <a:t>E</a:t>
            </a:r>
            <a:r>
              <a:rPr sz="2800" b="1" spc="5" dirty="0">
                <a:latin typeface="Calibri"/>
                <a:cs typeface="Calibri"/>
              </a:rPr>
              <a:t>R</a:t>
            </a:r>
            <a:endParaRPr sz="2800">
              <a:latin typeface="Calibri"/>
              <a:cs typeface="Calibri"/>
            </a:endParaRPr>
          </a:p>
          <a:p>
            <a:pPr marL="10160" algn="ctr">
              <a:lnSpc>
                <a:spcPct val="100000"/>
              </a:lnSpc>
              <a:spcBef>
                <a:spcPts val="480"/>
              </a:spcBef>
            </a:pPr>
            <a:r>
              <a:rPr sz="2200" b="1" spc="5" dirty="0">
                <a:latin typeface="Calibri"/>
                <a:cs typeface="Calibri"/>
              </a:rPr>
              <a:t>(</a:t>
            </a:r>
            <a:r>
              <a:rPr sz="2200" b="1" dirty="0">
                <a:latin typeface="Calibri"/>
                <a:cs typeface="Calibri"/>
              </a:rPr>
              <a:t>A</a:t>
            </a:r>
            <a:r>
              <a:rPr sz="2200" b="1" spc="-10" dirty="0">
                <a:latin typeface="Calibri"/>
                <a:cs typeface="Calibri"/>
              </a:rPr>
              <a:t>l</a:t>
            </a:r>
            <a:r>
              <a:rPr sz="2200" b="1" spc="5" dirty="0">
                <a:latin typeface="Calibri"/>
                <a:cs typeface="Calibri"/>
              </a:rPr>
              <a:t>ı</a:t>
            </a:r>
            <a:r>
              <a:rPr sz="2200" b="1" spc="-10" dirty="0">
                <a:latin typeface="Calibri"/>
                <a:cs typeface="Calibri"/>
              </a:rPr>
              <a:t>n</a:t>
            </a:r>
            <a:r>
              <a:rPr sz="2200" b="1" spc="-15" dirty="0">
                <a:latin typeface="Calibri"/>
                <a:cs typeface="Calibri"/>
              </a:rPr>
              <a:t>a</a:t>
            </a:r>
            <a:r>
              <a:rPr sz="2200" b="1" spc="-10" dirty="0">
                <a:latin typeface="Calibri"/>
                <a:cs typeface="Calibri"/>
              </a:rPr>
              <a:t>b</a:t>
            </a:r>
            <a:r>
              <a:rPr sz="2200" b="1" spc="5" dirty="0">
                <a:latin typeface="Calibri"/>
                <a:cs typeface="Calibri"/>
              </a:rPr>
              <a:t>il</a:t>
            </a:r>
            <a:r>
              <a:rPr sz="2200" b="1" spc="-35" dirty="0">
                <a:latin typeface="Calibri"/>
                <a:cs typeface="Calibri"/>
              </a:rPr>
              <a:t>e</a:t>
            </a:r>
            <a:r>
              <a:rPr sz="2200" b="1" spc="10" dirty="0">
                <a:latin typeface="Calibri"/>
                <a:cs typeface="Calibri"/>
              </a:rPr>
              <a:t>c</a:t>
            </a:r>
            <a:r>
              <a:rPr sz="2200" b="1" spc="-10" dirty="0">
                <a:latin typeface="Calibri"/>
                <a:cs typeface="Calibri"/>
              </a:rPr>
              <a:t>e</a:t>
            </a:r>
            <a:r>
              <a:rPr sz="2200" b="1" dirty="0">
                <a:latin typeface="Calibri"/>
                <a:cs typeface="Calibri"/>
              </a:rPr>
              <a:t>k</a:t>
            </a:r>
            <a:r>
              <a:rPr sz="2200" b="1" spc="-130" dirty="0">
                <a:latin typeface="Calibri"/>
                <a:cs typeface="Calibri"/>
              </a:rPr>
              <a:t> </a:t>
            </a:r>
            <a:r>
              <a:rPr sz="2200" b="1" spc="5" dirty="0">
                <a:latin typeface="Calibri"/>
                <a:cs typeface="Calibri"/>
              </a:rPr>
              <a:t>H</a:t>
            </a:r>
            <a:r>
              <a:rPr sz="2200" b="1" spc="-10" dirty="0">
                <a:latin typeface="Calibri"/>
                <a:cs typeface="Calibri"/>
              </a:rPr>
              <a:t>e</a:t>
            </a:r>
            <a:r>
              <a:rPr sz="2200" b="1" spc="-35" dirty="0">
                <a:latin typeface="Calibri"/>
                <a:cs typeface="Calibri"/>
              </a:rPr>
              <a:t>d</a:t>
            </a:r>
            <a:r>
              <a:rPr sz="2200" b="1" spc="-15" dirty="0">
                <a:latin typeface="Calibri"/>
                <a:cs typeface="Calibri"/>
              </a:rPr>
              <a:t>i</a:t>
            </a:r>
            <a:r>
              <a:rPr sz="2200" b="1" spc="5" dirty="0">
                <a:latin typeface="Calibri"/>
                <a:cs typeface="Calibri"/>
              </a:rPr>
              <a:t>y</a:t>
            </a:r>
            <a:r>
              <a:rPr sz="2200" b="1" spc="-35" dirty="0">
                <a:latin typeface="Calibri"/>
                <a:cs typeface="Calibri"/>
              </a:rPr>
              <a:t>e</a:t>
            </a:r>
            <a:r>
              <a:rPr sz="2200" b="1" spc="5" dirty="0">
                <a:latin typeface="Calibri"/>
                <a:cs typeface="Calibri"/>
              </a:rPr>
              <a:t>l</a:t>
            </a:r>
            <a:r>
              <a:rPr sz="2200" b="1" spc="-35" dirty="0">
                <a:latin typeface="Calibri"/>
                <a:cs typeface="Calibri"/>
              </a:rPr>
              <a:t>e</a:t>
            </a:r>
            <a:r>
              <a:rPr sz="2200" b="1" spc="-20" dirty="0">
                <a:latin typeface="Calibri"/>
                <a:cs typeface="Calibri"/>
              </a:rPr>
              <a:t>r</a:t>
            </a:r>
            <a:r>
              <a:rPr sz="2200" b="1" dirty="0">
                <a:latin typeface="Calibri"/>
                <a:cs typeface="Calibri"/>
              </a:rPr>
              <a:t>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659" y="1828800"/>
            <a:ext cx="7726680" cy="4570482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243840" marR="18415" indent="-231775">
              <a:lnSpc>
                <a:spcPts val="2310"/>
              </a:lnSpc>
              <a:spcBef>
                <a:spcPts val="24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Görev yapılan kuruma </a:t>
            </a:r>
            <a:r>
              <a:rPr sz="2000" dirty="0">
                <a:latin typeface="Calibri"/>
                <a:cs typeface="Calibri"/>
              </a:rPr>
              <a:t>katkı </a:t>
            </a:r>
            <a:r>
              <a:rPr sz="2000" spc="-5" dirty="0">
                <a:latin typeface="Calibri"/>
                <a:cs typeface="Calibri"/>
              </a:rPr>
              <a:t>anlamına </a:t>
            </a:r>
            <a:r>
              <a:rPr sz="2000" spc="-10" dirty="0">
                <a:latin typeface="Calibri"/>
                <a:cs typeface="Calibri"/>
              </a:rPr>
              <a:t>gelen, </a:t>
            </a:r>
            <a:r>
              <a:rPr sz="2000" spc="-5" dirty="0">
                <a:latin typeface="Calibri"/>
                <a:cs typeface="Calibri"/>
              </a:rPr>
              <a:t>kurum hizmetlerinin hukuka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uygun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yürütülmesini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etkilemeyecek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olan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ve</a:t>
            </a:r>
            <a:r>
              <a:rPr sz="2000" spc="-5" dirty="0">
                <a:latin typeface="Calibri"/>
                <a:cs typeface="Calibri"/>
              </a:rPr>
              <a:t> kamu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hizmetine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tahsis</a:t>
            </a:r>
            <a:endParaRPr sz="2000" dirty="0">
              <a:latin typeface="Calibri"/>
              <a:cs typeface="Calibri"/>
            </a:endParaRPr>
          </a:p>
          <a:p>
            <a:pPr marL="243840">
              <a:lnSpc>
                <a:spcPts val="2170"/>
              </a:lnSpc>
              <a:spcBef>
                <a:spcPts val="5"/>
              </a:spcBef>
            </a:pPr>
            <a:r>
              <a:rPr sz="2000" spc="-10" dirty="0">
                <a:latin typeface="Calibri"/>
                <a:cs typeface="Calibri"/>
              </a:rPr>
              <a:t>edilmek,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kurumun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demirbaş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listesine kaydedilmek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ve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kamuoyuna</a:t>
            </a:r>
          </a:p>
          <a:p>
            <a:pPr marL="243840">
              <a:lnSpc>
                <a:spcPts val="2295"/>
              </a:lnSpc>
            </a:pPr>
            <a:r>
              <a:rPr sz="2000" spc="-5" dirty="0">
                <a:latin typeface="Calibri"/>
                <a:cs typeface="Calibri"/>
              </a:rPr>
              <a:t>açıklanmak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koşuluyla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alınanlar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(makam</a:t>
            </a:r>
            <a:r>
              <a:rPr sz="2000" spc="-5" dirty="0">
                <a:latin typeface="Calibri"/>
                <a:cs typeface="Calibri"/>
              </a:rPr>
              <a:t> aracı</a:t>
            </a:r>
            <a:r>
              <a:rPr sz="2000" dirty="0">
                <a:latin typeface="Calibri"/>
                <a:cs typeface="Calibri"/>
              </a:rPr>
              <a:t> ve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belli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bir kamu</a:t>
            </a:r>
          </a:p>
          <a:p>
            <a:pPr marL="243840" marR="116839">
              <a:lnSpc>
                <a:spcPts val="2280"/>
              </a:lnSpc>
              <a:spcBef>
                <a:spcPts val="115"/>
              </a:spcBef>
            </a:pPr>
            <a:r>
              <a:rPr sz="2000" spc="-5" dirty="0">
                <a:latin typeface="Calibri"/>
                <a:cs typeface="Calibri"/>
              </a:rPr>
              <a:t>görevlisinin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hizmetine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tahsis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edilmek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üzere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alınan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diğer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hediyeler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hariç)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ile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kurum</a:t>
            </a:r>
            <a:r>
              <a:rPr sz="2000" spc="-10" dirty="0">
                <a:latin typeface="Calibri"/>
                <a:cs typeface="Calibri"/>
              </a:rPr>
              <a:t> ve </a:t>
            </a:r>
            <a:r>
              <a:rPr sz="2000" spc="-5" dirty="0">
                <a:latin typeface="Calibri"/>
                <a:cs typeface="Calibri"/>
              </a:rPr>
              <a:t>kuruluşlara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yapılan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bağışlar,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ts val="239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Kitap, dergi, makale,</a:t>
            </a:r>
            <a:r>
              <a:rPr sz="2000" spc="-10" dirty="0">
                <a:latin typeface="Calibri"/>
                <a:cs typeface="Calibri"/>
              </a:rPr>
              <a:t> kaset,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takvim,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cd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veya</a:t>
            </a:r>
            <a:r>
              <a:rPr sz="2000" spc="-5" dirty="0">
                <a:latin typeface="Calibri"/>
                <a:cs typeface="Calibri"/>
              </a:rPr>
              <a:t> buna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benzer </a:t>
            </a:r>
            <a:r>
              <a:rPr sz="2000" spc="-10" dirty="0">
                <a:latin typeface="Calibri"/>
                <a:cs typeface="Calibri"/>
              </a:rPr>
              <a:t>nitelikte</a:t>
            </a:r>
            <a:r>
              <a:rPr sz="2000" spc="-114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olanlar,</a:t>
            </a:r>
            <a:endParaRPr sz="2000" dirty="0">
              <a:latin typeface="Calibri"/>
              <a:cs typeface="Calibri"/>
            </a:endParaRPr>
          </a:p>
          <a:p>
            <a:pPr marL="243840" marR="292735" indent="-231775">
              <a:lnSpc>
                <a:spcPts val="2280"/>
              </a:lnSpc>
              <a:spcBef>
                <a:spcPts val="32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Halka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açık</a:t>
            </a:r>
            <a:r>
              <a:rPr sz="2000" spc="2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yarışmalarda,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kampanyalarda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veya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etkinliklerde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kazanılan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ödül </a:t>
            </a:r>
            <a:r>
              <a:rPr sz="2000" spc="-10" dirty="0">
                <a:latin typeface="Calibri"/>
                <a:cs typeface="Calibri"/>
              </a:rPr>
              <a:t>veya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hediyeler,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ts val="22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Herkese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açık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konferans, sempozyum,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forum, </a:t>
            </a:r>
            <a:r>
              <a:rPr sz="2000" spc="-5" dirty="0">
                <a:latin typeface="Calibri"/>
                <a:cs typeface="Calibri"/>
              </a:rPr>
              <a:t>panel,</a:t>
            </a:r>
            <a:r>
              <a:rPr sz="2000" spc="-10" dirty="0">
                <a:latin typeface="Calibri"/>
                <a:cs typeface="Calibri"/>
              </a:rPr>
              <a:t> yemek,</a:t>
            </a:r>
            <a:endParaRPr sz="2000" dirty="0">
              <a:latin typeface="Calibri"/>
              <a:cs typeface="Calibri"/>
            </a:endParaRPr>
          </a:p>
          <a:p>
            <a:pPr marL="243840" marR="5080" indent="-231775">
              <a:lnSpc>
                <a:spcPts val="2260"/>
              </a:lnSpc>
              <a:spcBef>
                <a:spcPts val="284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resepsiyon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veya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buna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benzer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etkinliklerde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verilen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hatıra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niteliğindeki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 err="1">
                <a:latin typeface="Calibri"/>
                <a:cs typeface="Calibri"/>
              </a:rPr>
              <a:t>hediyeler</a:t>
            </a:r>
            <a:r>
              <a:rPr sz="2000" spc="-5" dirty="0">
                <a:latin typeface="Calibri"/>
                <a:cs typeface="Calibri"/>
              </a:rPr>
              <a:t>,</a:t>
            </a:r>
            <a:r>
              <a:rPr lang="tr-TR" sz="2000" spc="-5" dirty="0">
                <a:latin typeface="Calibri"/>
                <a:cs typeface="Calibri"/>
              </a:rPr>
              <a:t> Tanıtım</a:t>
            </a:r>
            <a:r>
              <a:rPr lang="tr-TR" sz="2000" spc="-100" dirty="0">
                <a:latin typeface="Calibri"/>
                <a:cs typeface="Calibri"/>
              </a:rPr>
              <a:t> </a:t>
            </a:r>
            <a:r>
              <a:rPr lang="tr-TR" sz="2000" spc="-5" dirty="0">
                <a:latin typeface="Calibri"/>
                <a:cs typeface="Calibri"/>
              </a:rPr>
              <a:t>amacına</a:t>
            </a:r>
            <a:r>
              <a:rPr lang="tr-TR" sz="2000" spc="-10" dirty="0">
                <a:latin typeface="Calibri"/>
                <a:cs typeface="Calibri"/>
              </a:rPr>
              <a:t> </a:t>
            </a:r>
            <a:r>
              <a:rPr lang="tr-TR" sz="2000" spc="-5" dirty="0">
                <a:latin typeface="Calibri"/>
                <a:cs typeface="Calibri"/>
              </a:rPr>
              <a:t>yönelik,</a:t>
            </a:r>
            <a:r>
              <a:rPr lang="tr-TR" sz="2000" spc="-30" dirty="0">
                <a:latin typeface="Calibri"/>
                <a:cs typeface="Calibri"/>
              </a:rPr>
              <a:t> </a:t>
            </a:r>
            <a:r>
              <a:rPr lang="tr-TR" sz="2000" spc="-5" dirty="0">
                <a:latin typeface="Calibri"/>
                <a:cs typeface="Calibri"/>
              </a:rPr>
              <a:t>herkese</a:t>
            </a:r>
            <a:r>
              <a:rPr lang="tr-TR" sz="2000" spc="-45" dirty="0">
                <a:latin typeface="Calibri"/>
                <a:cs typeface="Calibri"/>
              </a:rPr>
              <a:t> </a:t>
            </a:r>
            <a:r>
              <a:rPr lang="tr-TR" sz="2000" spc="-5" dirty="0">
                <a:latin typeface="Calibri"/>
                <a:cs typeface="Calibri"/>
              </a:rPr>
              <a:t>dağıtılan</a:t>
            </a:r>
            <a:r>
              <a:rPr lang="tr-TR" sz="2000" dirty="0">
                <a:latin typeface="Calibri"/>
                <a:cs typeface="Calibri"/>
              </a:rPr>
              <a:t> </a:t>
            </a:r>
            <a:r>
              <a:rPr lang="tr-TR" sz="2000" spc="-15" dirty="0">
                <a:latin typeface="Calibri"/>
                <a:cs typeface="Calibri"/>
              </a:rPr>
              <a:t>ve</a:t>
            </a:r>
            <a:r>
              <a:rPr lang="tr-TR" sz="2000" spc="-30" dirty="0">
                <a:latin typeface="Calibri"/>
                <a:cs typeface="Calibri"/>
              </a:rPr>
              <a:t> </a:t>
            </a:r>
            <a:r>
              <a:rPr lang="tr-TR" sz="2000" spc="-5" dirty="0">
                <a:latin typeface="Calibri"/>
                <a:cs typeface="Calibri"/>
              </a:rPr>
              <a:t>sembolik</a:t>
            </a:r>
            <a:r>
              <a:rPr lang="tr-TR" sz="2000" spc="-35" dirty="0">
                <a:latin typeface="Calibri"/>
                <a:cs typeface="Calibri"/>
              </a:rPr>
              <a:t> </a:t>
            </a:r>
            <a:r>
              <a:rPr lang="tr-TR" sz="2000" spc="-5" dirty="0">
                <a:latin typeface="Calibri"/>
                <a:cs typeface="Calibri"/>
              </a:rPr>
              <a:t>değeri</a:t>
            </a:r>
            <a:r>
              <a:rPr lang="tr-TR" sz="2000" spc="-40" dirty="0">
                <a:latin typeface="Calibri"/>
                <a:cs typeface="Calibri"/>
              </a:rPr>
              <a:t> </a:t>
            </a:r>
            <a:r>
              <a:rPr lang="tr-TR" sz="2000" spc="-5" dirty="0">
                <a:latin typeface="Calibri"/>
                <a:cs typeface="Calibri"/>
              </a:rPr>
              <a:t>bulunan </a:t>
            </a:r>
            <a:r>
              <a:rPr lang="tr-TR" sz="2000" spc="-434" dirty="0">
                <a:latin typeface="Calibri"/>
                <a:cs typeface="Calibri"/>
              </a:rPr>
              <a:t> </a:t>
            </a:r>
            <a:r>
              <a:rPr lang="tr-TR" sz="2000" spc="-5" dirty="0">
                <a:latin typeface="Calibri"/>
                <a:cs typeface="Calibri"/>
              </a:rPr>
              <a:t>reklam</a:t>
            </a:r>
            <a:r>
              <a:rPr lang="tr-TR" sz="2000" spc="-15" dirty="0">
                <a:latin typeface="Calibri"/>
                <a:cs typeface="Calibri"/>
              </a:rPr>
              <a:t> </a:t>
            </a:r>
            <a:r>
              <a:rPr lang="tr-TR" sz="2000" dirty="0">
                <a:latin typeface="Calibri"/>
                <a:cs typeface="Calibri"/>
              </a:rPr>
              <a:t>ve</a:t>
            </a:r>
            <a:r>
              <a:rPr lang="tr-TR" sz="2000" spc="-10" dirty="0">
                <a:latin typeface="Calibri"/>
                <a:cs typeface="Calibri"/>
              </a:rPr>
              <a:t> </a:t>
            </a:r>
            <a:r>
              <a:rPr lang="tr-TR" sz="2000" spc="-5" dirty="0">
                <a:latin typeface="Calibri"/>
                <a:cs typeface="Calibri"/>
              </a:rPr>
              <a:t>el</a:t>
            </a:r>
            <a:r>
              <a:rPr lang="tr-TR" sz="2000" spc="20" dirty="0">
                <a:latin typeface="Calibri"/>
                <a:cs typeface="Calibri"/>
              </a:rPr>
              <a:t> </a:t>
            </a:r>
            <a:r>
              <a:rPr lang="tr-TR" sz="2000" spc="-5" dirty="0">
                <a:latin typeface="Calibri"/>
                <a:cs typeface="Calibri"/>
              </a:rPr>
              <a:t>sanatları</a:t>
            </a:r>
            <a:r>
              <a:rPr lang="tr-TR" sz="2000" spc="5" dirty="0">
                <a:latin typeface="Calibri"/>
                <a:cs typeface="Calibri"/>
              </a:rPr>
              <a:t> </a:t>
            </a:r>
            <a:r>
              <a:rPr lang="tr-TR" sz="2000" spc="-5" dirty="0">
                <a:latin typeface="Calibri"/>
                <a:cs typeface="Calibri"/>
              </a:rPr>
              <a:t>ürünleri,</a:t>
            </a:r>
            <a:endParaRPr lang="tr-TR" sz="2000" dirty="0">
              <a:latin typeface="Calibri"/>
              <a:cs typeface="Calibri"/>
            </a:endParaRPr>
          </a:p>
          <a:p>
            <a:pPr marL="241300" indent="-228600">
              <a:lnSpc>
                <a:spcPts val="234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lang="tr-TR" sz="2000" spc="-5" dirty="0">
                <a:latin typeface="Calibri"/>
                <a:cs typeface="Calibri"/>
              </a:rPr>
              <a:t>Finans</a:t>
            </a:r>
            <a:r>
              <a:rPr lang="tr-TR" sz="2000" spc="-45" dirty="0">
                <a:latin typeface="Calibri"/>
                <a:cs typeface="Calibri"/>
              </a:rPr>
              <a:t> </a:t>
            </a:r>
            <a:r>
              <a:rPr lang="tr-TR" sz="2000" spc="-5" dirty="0">
                <a:latin typeface="Calibri"/>
                <a:cs typeface="Calibri"/>
              </a:rPr>
              <a:t>kurumlarından</a:t>
            </a:r>
            <a:r>
              <a:rPr lang="tr-TR" sz="2000" spc="10" dirty="0">
                <a:latin typeface="Calibri"/>
                <a:cs typeface="Calibri"/>
              </a:rPr>
              <a:t> </a:t>
            </a:r>
            <a:r>
              <a:rPr lang="tr-TR" sz="2000" spc="-5" dirty="0">
                <a:latin typeface="Calibri"/>
                <a:cs typeface="Calibri"/>
              </a:rPr>
              <a:t>piyasa</a:t>
            </a:r>
            <a:r>
              <a:rPr lang="tr-TR" sz="2000" spc="-10" dirty="0">
                <a:latin typeface="Calibri"/>
                <a:cs typeface="Calibri"/>
              </a:rPr>
              <a:t> koşullarına</a:t>
            </a:r>
            <a:r>
              <a:rPr lang="tr-TR" sz="2000" dirty="0">
                <a:latin typeface="Calibri"/>
                <a:cs typeface="Calibri"/>
              </a:rPr>
              <a:t> </a:t>
            </a:r>
            <a:r>
              <a:rPr lang="tr-TR" sz="2000" spc="-5" dirty="0">
                <a:latin typeface="Calibri"/>
                <a:cs typeface="Calibri"/>
              </a:rPr>
              <a:t>göre</a:t>
            </a:r>
            <a:r>
              <a:rPr lang="tr-TR" sz="2000" spc="-20" dirty="0">
                <a:latin typeface="Calibri"/>
                <a:cs typeface="Calibri"/>
              </a:rPr>
              <a:t> </a:t>
            </a:r>
            <a:r>
              <a:rPr lang="tr-TR" sz="2000" spc="-5" dirty="0">
                <a:latin typeface="Calibri"/>
                <a:cs typeface="Calibri"/>
              </a:rPr>
              <a:t>alınan</a:t>
            </a:r>
            <a:r>
              <a:rPr lang="tr-TR" sz="2000" spc="-135" dirty="0">
                <a:latin typeface="Calibri"/>
                <a:cs typeface="Calibri"/>
              </a:rPr>
              <a:t> </a:t>
            </a:r>
            <a:r>
              <a:rPr lang="tr-TR" sz="2000" spc="-10" dirty="0">
                <a:latin typeface="Calibri"/>
                <a:cs typeface="Calibri"/>
              </a:rPr>
              <a:t>krediler.</a:t>
            </a:r>
            <a:endParaRPr lang="tr-TR" sz="2000" dirty="0">
              <a:latin typeface="Calibri"/>
              <a:cs typeface="Calibri"/>
            </a:endParaRPr>
          </a:p>
          <a:p>
            <a:pPr marL="243840" marR="396240">
              <a:lnSpc>
                <a:spcPts val="2350"/>
              </a:lnSpc>
              <a:spcBef>
                <a:spcPts val="110"/>
              </a:spcBef>
            </a:pP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705"/>
              </a:spcBef>
            </a:pPr>
            <a:r>
              <a:rPr sz="2800" b="1" spc="5" dirty="0">
                <a:latin typeface="Calibri"/>
                <a:cs typeface="Calibri"/>
              </a:rPr>
              <a:t>HEDİYE</a:t>
            </a:r>
            <a:r>
              <a:rPr sz="2800" b="1" spc="-18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ALMA</a:t>
            </a:r>
            <a:r>
              <a:rPr sz="2800" b="1" spc="-18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YASAĞIKAPSAMINDAKİ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HEDİYELER</a:t>
            </a:r>
            <a:endParaRPr sz="2800">
              <a:latin typeface="Calibri"/>
              <a:cs typeface="Calibri"/>
            </a:endParaRPr>
          </a:p>
          <a:p>
            <a:pPr marL="7620" algn="ctr">
              <a:lnSpc>
                <a:spcPct val="100000"/>
              </a:lnSpc>
              <a:spcBef>
                <a:spcPts val="480"/>
              </a:spcBef>
            </a:pPr>
            <a:r>
              <a:rPr sz="2200" b="1" spc="-15" dirty="0">
                <a:latin typeface="Calibri"/>
                <a:cs typeface="Calibri"/>
              </a:rPr>
              <a:t>(Alınamayacak</a:t>
            </a:r>
            <a:r>
              <a:rPr sz="2200" b="1" spc="-55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Hediyeler)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5961" y="1981200"/>
            <a:ext cx="7712075" cy="3234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3840" indent="-231775">
              <a:lnSpc>
                <a:spcPts val="2580"/>
              </a:lnSpc>
              <a:spcBef>
                <a:spcPts val="105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spc="-5" dirty="0">
                <a:latin typeface="Calibri"/>
                <a:cs typeface="Calibri"/>
              </a:rPr>
              <a:t>Görev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yapılan</a:t>
            </a:r>
            <a:r>
              <a:rPr sz="2200" spc="-5" dirty="0">
                <a:latin typeface="Calibri"/>
                <a:cs typeface="Calibri"/>
              </a:rPr>
              <a:t> kurumla</a:t>
            </a:r>
            <a:r>
              <a:rPr sz="2200" dirty="0">
                <a:latin typeface="Calibri"/>
                <a:cs typeface="Calibri"/>
              </a:rPr>
              <a:t> iş,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hizmet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veya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çıkar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ilişkisi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içinde</a:t>
            </a:r>
            <a:endParaRPr sz="2200" dirty="0">
              <a:latin typeface="Calibri"/>
              <a:cs typeface="Calibri"/>
            </a:endParaRPr>
          </a:p>
          <a:p>
            <a:pPr marL="243840" marR="14604">
              <a:lnSpc>
                <a:spcPts val="2520"/>
              </a:lnSpc>
              <a:spcBef>
                <a:spcPts val="125"/>
              </a:spcBef>
            </a:pPr>
            <a:r>
              <a:rPr sz="2200" spc="-5" dirty="0">
                <a:latin typeface="Calibri"/>
                <a:cs typeface="Calibri"/>
              </a:rPr>
              <a:t>bulunanlardan </a:t>
            </a:r>
            <a:r>
              <a:rPr sz="2200" dirty="0">
                <a:latin typeface="Calibri"/>
                <a:cs typeface="Calibri"/>
              </a:rPr>
              <a:t>alınan karşılama, </a:t>
            </a:r>
            <a:r>
              <a:rPr sz="2200" spc="5" dirty="0">
                <a:latin typeface="Calibri"/>
                <a:cs typeface="Calibri"/>
              </a:rPr>
              <a:t>veda </a:t>
            </a:r>
            <a:r>
              <a:rPr sz="2200" spc="-5" dirty="0">
                <a:latin typeface="Calibri"/>
                <a:cs typeface="Calibri"/>
              </a:rPr>
              <a:t>ve </a:t>
            </a:r>
            <a:r>
              <a:rPr sz="2200" dirty="0">
                <a:latin typeface="Calibri"/>
                <a:cs typeface="Calibri"/>
              </a:rPr>
              <a:t>kutlama </a:t>
            </a:r>
            <a:r>
              <a:rPr sz="2200" spc="-5" dirty="0">
                <a:latin typeface="Calibri"/>
                <a:cs typeface="Calibri"/>
              </a:rPr>
              <a:t>hediyeleri, </a:t>
            </a:r>
            <a:r>
              <a:rPr sz="2200" dirty="0">
                <a:latin typeface="Calibri"/>
                <a:cs typeface="Calibri"/>
              </a:rPr>
              <a:t>burs,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seyahat, ücretsiz konaklama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ve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hediye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çekleri,</a:t>
            </a:r>
          </a:p>
          <a:p>
            <a:pPr marL="243840" marR="5080" indent="-231775">
              <a:lnSpc>
                <a:spcPts val="2520"/>
              </a:lnSpc>
              <a:spcBef>
                <a:spcPts val="5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spc="-5" dirty="0">
                <a:latin typeface="Calibri"/>
                <a:cs typeface="Calibri"/>
              </a:rPr>
              <a:t>Taşınır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veya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taşınmaz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mal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veya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hizmet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satın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alırken,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satarken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veya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kiralarken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piyasa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fiyatına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göre makul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olmayan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bedeller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üzerinden</a:t>
            </a:r>
            <a:endParaRPr sz="2200" dirty="0">
              <a:latin typeface="Calibri"/>
              <a:cs typeface="Calibri"/>
            </a:endParaRPr>
          </a:p>
          <a:p>
            <a:pPr marL="243840">
              <a:lnSpc>
                <a:spcPts val="2385"/>
              </a:lnSpc>
            </a:pPr>
            <a:r>
              <a:rPr sz="2200" dirty="0">
                <a:latin typeface="Calibri"/>
                <a:cs typeface="Calibri"/>
              </a:rPr>
              <a:t>yapılan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işlemler,</a:t>
            </a:r>
          </a:p>
          <a:p>
            <a:pPr marL="243840" marR="74930" indent="-231775">
              <a:lnSpc>
                <a:spcPts val="2520"/>
              </a:lnSpc>
              <a:spcBef>
                <a:spcPts val="110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dirty="0">
                <a:latin typeface="Calibri"/>
                <a:cs typeface="Calibri"/>
              </a:rPr>
              <a:t>Hizmetten </a:t>
            </a:r>
            <a:r>
              <a:rPr sz="2200" spc="-5" dirty="0">
                <a:latin typeface="Calibri"/>
                <a:cs typeface="Calibri"/>
              </a:rPr>
              <a:t>yararlananların </a:t>
            </a:r>
            <a:r>
              <a:rPr sz="2200" dirty="0">
                <a:latin typeface="Calibri"/>
                <a:cs typeface="Calibri"/>
              </a:rPr>
              <a:t>vereceği her türlü eşya, </a:t>
            </a:r>
            <a:r>
              <a:rPr sz="2200" spc="-5" dirty="0">
                <a:latin typeface="Calibri"/>
                <a:cs typeface="Calibri"/>
              </a:rPr>
              <a:t>giysi, </a:t>
            </a:r>
            <a:r>
              <a:rPr sz="2200" dirty="0">
                <a:latin typeface="Calibri"/>
                <a:cs typeface="Calibri"/>
              </a:rPr>
              <a:t>takı veya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gıda </a:t>
            </a:r>
            <a:r>
              <a:rPr sz="2200" dirty="0">
                <a:latin typeface="Calibri"/>
                <a:cs typeface="Calibri"/>
              </a:rPr>
              <a:t>türü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hediyeler,</a:t>
            </a:r>
            <a:endParaRPr sz="2200" dirty="0">
              <a:latin typeface="Calibri"/>
              <a:cs typeface="Calibri"/>
            </a:endParaRPr>
          </a:p>
          <a:p>
            <a:pPr marL="243840" indent="-231775">
              <a:lnSpc>
                <a:spcPts val="2365"/>
              </a:lnSpc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spc="-5" dirty="0">
                <a:latin typeface="Calibri"/>
                <a:cs typeface="Calibri"/>
              </a:rPr>
              <a:t>Görev </a:t>
            </a:r>
            <a:r>
              <a:rPr sz="2200" dirty="0">
                <a:latin typeface="Calibri"/>
                <a:cs typeface="Calibri"/>
              </a:rPr>
              <a:t>yapılan</a:t>
            </a:r>
            <a:r>
              <a:rPr sz="2200" spc="-5" dirty="0">
                <a:latin typeface="Calibri"/>
                <a:cs typeface="Calibri"/>
              </a:rPr>
              <a:t> kurumla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iş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veya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hizmet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ilişkisi</a:t>
            </a:r>
            <a:r>
              <a:rPr sz="2200" spc="-5" dirty="0">
                <a:latin typeface="Calibri"/>
                <a:cs typeface="Calibri"/>
              </a:rPr>
              <a:t> içinde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olanlardan</a:t>
            </a:r>
            <a:endParaRPr sz="2200" dirty="0">
              <a:latin typeface="Calibri"/>
              <a:cs typeface="Calibri"/>
            </a:endParaRPr>
          </a:p>
          <a:p>
            <a:pPr marL="243840">
              <a:lnSpc>
                <a:spcPts val="2570"/>
              </a:lnSpc>
            </a:pPr>
            <a:r>
              <a:rPr sz="2200" dirty="0">
                <a:latin typeface="Calibri"/>
                <a:cs typeface="Calibri"/>
              </a:rPr>
              <a:t>alınan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borç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ve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krediler.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7613" y="676478"/>
            <a:ext cx="467868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5" dirty="0">
                <a:latin typeface="Calibri"/>
                <a:cs typeface="Calibri"/>
              </a:rPr>
              <a:t>KA</a:t>
            </a:r>
            <a:r>
              <a:rPr sz="2800" b="1" spc="-5" dirty="0">
                <a:latin typeface="Calibri"/>
                <a:cs typeface="Calibri"/>
              </a:rPr>
              <a:t>M</a:t>
            </a:r>
            <a:r>
              <a:rPr sz="2800" b="1" spc="5" dirty="0">
                <a:latin typeface="Calibri"/>
                <a:cs typeface="Calibri"/>
              </a:rPr>
              <a:t>U</a:t>
            </a:r>
            <a:r>
              <a:rPr sz="2800" b="1" spc="-16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MA</a:t>
            </a:r>
            <a:r>
              <a:rPr sz="2800" b="1" spc="-20" dirty="0">
                <a:latin typeface="Calibri"/>
                <a:cs typeface="Calibri"/>
              </a:rPr>
              <a:t>L</a:t>
            </a:r>
            <a:r>
              <a:rPr sz="2800" b="1" spc="-15" dirty="0">
                <a:latin typeface="Calibri"/>
                <a:cs typeface="Calibri"/>
              </a:rPr>
              <a:t>L</a:t>
            </a:r>
            <a:r>
              <a:rPr sz="2800" b="1" spc="5" dirty="0">
                <a:latin typeface="Calibri"/>
                <a:cs typeface="Calibri"/>
              </a:rPr>
              <a:t>ARIN</a:t>
            </a:r>
            <a:r>
              <a:rPr sz="2800" b="1" spc="-15" dirty="0">
                <a:latin typeface="Calibri"/>
                <a:cs typeface="Calibri"/>
              </a:rPr>
              <a:t>I</a:t>
            </a:r>
            <a:r>
              <a:rPr sz="2800" b="1" spc="5" dirty="0">
                <a:latin typeface="Calibri"/>
                <a:cs typeface="Calibri"/>
              </a:rPr>
              <a:t>N</a:t>
            </a:r>
            <a:r>
              <a:rPr sz="2800" b="1" spc="-125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K</a:t>
            </a:r>
            <a:r>
              <a:rPr sz="2800" b="1" spc="-10" dirty="0">
                <a:latin typeface="Calibri"/>
                <a:cs typeface="Calibri"/>
              </a:rPr>
              <a:t>UL</a:t>
            </a:r>
            <a:r>
              <a:rPr sz="2800" b="1" spc="-40" dirty="0">
                <a:latin typeface="Calibri"/>
                <a:cs typeface="Calibri"/>
              </a:rPr>
              <a:t>L</a:t>
            </a:r>
            <a:r>
              <a:rPr sz="2800" b="1" spc="5" dirty="0">
                <a:latin typeface="Calibri"/>
                <a:cs typeface="Calibri"/>
              </a:rPr>
              <a:t>A</a:t>
            </a:r>
            <a:r>
              <a:rPr sz="2800" b="1" spc="-25" dirty="0">
                <a:latin typeface="Calibri"/>
                <a:cs typeface="Calibri"/>
              </a:rPr>
              <a:t>N</a:t>
            </a:r>
            <a:r>
              <a:rPr sz="2800" b="1" dirty="0">
                <a:latin typeface="Calibri"/>
                <a:cs typeface="Calibri"/>
              </a:rPr>
              <a:t>I</a:t>
            </a:r>
            <a:r>
              <a:rPr sz="2800" b="1" spc="-10" dirty="0">
                <a:latin typeface="Calibri"/>
                <a:cs typeface="Calibri"/>
              </a:rPr>
              <a:t>M</a:t>
            </a:r>
            <a:r>
              <a:rPr sz="2800" b="1" dirty="0">
                <a:latin typeface="Calibri"/>
                <a:cs typeface="Calibri"/>
              </a:rPr>
              <a:t>I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932" y="1768220"/>
            <a:ext cx="7691755" cy="196342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43840" marR="191770" indent="-231775">
              <a:lnSpc>
                <a:spcPts val="2520"/>
              </a:lnSpc>
              <a:spcBef>
                <a:spcPts val="290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spc="5" dirty="0">
                <a:latin typeface="Calibri"/>
                <a:cs typeface="Calibri"/>
              </a:rPr>
              <a:t>Kamu </a:t>
            </a:r>
            <a:r>
              <a:rPr sz="2200" spc="-5" dirty="0">
                <a:latin typeface="Calibri"/>
                <a:cs typeface="Calibri"/>
              </a:rPr>
              <a:t>görevlileri, kamu </a:t>
            </a:r>
            <a:r>
              <a:rPr sz="2200" spc="-10" dirty="0">
                <a:latin typeface="Calibri"/>
                <a:cs typeface="Calibri"/>
              </a:rPr>
              <a:t>bina </a:t>
            </a:r>
            <a:r>
              <a:rPr sz="2200" spc="5" dirty="0">
                <a:latin typeface="Calibri"/>
                <a:cs typeface="Calibri"/>
              </a:rPr>
              <a:t>ve </a:t>
            </a:r>
            <a:r>
              <a:rPr sz="2200" spc="-5" dirty="0">
                <a:latin typeface="Calibri"/>
                <a:cs typeface="Calibri"/>
              </a:rPr>
              <a:t>taşıtları </a:t>
            </a:r>
            <a:r>
              <a:rPr sz="2200" dirty="0">
                <a:latin typeface="Calibri"/>
                <a:cs typeface="Calibri"/>
              </a:rPr>
              <a:t>ile </a:t>
            </a:r>
            <a:r>
              <a:rPr sz="2200" spc="-10" dirty="0">
                <a:latin typeface="Calibri"/>
                <a:cs typeface="Calibri"/>
              </a:rPr>
              <a:t>diğer </a:t>
            </a:r>
            <a:r>
              <a:rPr sz="2200" spc="-5" dirty="0">
                <a:latin typeface="Calibri"/>
                <a:cs typeface="Calibri"/>
              </a:rPr>
              <a:t>kamu </a:t>
            </a:r>
            <a:r>
              <a:rPr sz="2200" dirty="0">
                <a:latin typeface="Calibri"/>
                <a:cs typeface="Calibri"/>
              </a:rPr>
              <a:t>malları </a:t>
            </a:r>
            <a:r>
              <a:rPr sz="2200" spc="5" dirty="0">
                <a:latin typeface="Calibri"/>
                <a:cs typeface="Calibri"/>
              </a:rPr>
              <a:t>ve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kaynaklarını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kamusal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amaçlar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ve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hizmet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gerekleri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dışında</a:t>
            </a:r>
            <a:endParaRPr sz="2200">
              <a:latin typeface="Calibri"/>
              <a:cs typeface="Calibri"/>
            </a:endParaRPr>
          </a:p>
          <a:p>
            <a:pPr marL="243840">
              <a:lnSpc>
                <a:spcPts val="2400"/>
              </a:lnSpc>
            </a:pPr>
            <a:r>
              <a:rPr sz="2200" dirty="0">
                <a:latin typeface="Calibri"/>
                <a:cs typeface="Calibri"/>
              </a:rPr>
              <a:t>kullanamaz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ve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kullandıramazlar.</a:t>
            </a:r>
            <a:endParaRPr sz="2200">
              <a:latin typeface="Calibri"/>
              <a:cs typeface="Calibri"/>
            </a:endParaRPr>
          </a:p>
          <a:p>
            <a:pPr marL="243840" marR="5080" indent="-231775">
              <a:lnSpc>
                <a:spcPts val="2520"/>
              </a:lnSpc>
              <a:spcBef>
                <a:spcPts val="125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spc="5" dirty="0">
                <a:latin typeface="Calibri"/>
                <a:cs typeface="Calibri"/>
              </a:rPr>
              <a:t>Kamu </a:t>
            </a:r>
            <a:r>
              <a:rPr sz="2200" spc="-5" dirty="0">
                <a:latin typeface="Calibri"/>
                <a:cs typeface="Calibri"/>
              </a:rPr>
              <a:t>görevlileri </a:t>
            </a:r>
            <a:r>
              <a:rPr sz="2200" dirty="0">
                <a:latin typeface="Calibri"/>
                <a:cs typeface="Calibri"/>
              </a:rPr>
              <a:t>yukarıda </a:t>
            </a:r>
            <a:r>
              <a:rPr sz="2200" spc="-5" dirty="0">
                <a:latin typeface="Calibri"/>
                <a:cs typeface="Calibri"/>
              </a:rPr>
              <a:t>yazılanlar </a:t>
            </a:r>
            <a:r>
              <a:rPr sz="2200" spc="5" dirty="0">
                <a:latin typeface="Calibri"/>
                <a:cs typeface="Calibri"/>
              </a:rPr>
              <a:t>ve </a:t>
            </a:r>
            <a:r>
              <a:rPr sz="2200" spc="-5" dirty="0">
                <a:latin typeface="Calibri"/>
                <a:cs typeface="Calibri"/>
              </a:rPr>
              <a:t>benzeri nitelikte kamu </a:t>
            </a:r>
            <a:r>
              <a:rPr sz="2200" spc="5" dirty="0">
                <a:latin typeface="Calibri"/>
                <a:cs typeface="Calibri"/>
              </a:rPr>
              <a:t>mal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ve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kaynaklarını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korumak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ve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her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 </a:t>
            </a:r>
            <a:r>
              <a:rPr sz="2200" spc="-5" dirty="0">
                <a:latin typeface="Calibri"/>
                <a:cs typeface="Calibri"/>
              </a:rPr>
              <a:t>hizmete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hazır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halde</a:t>
            </a:r>
            <a:endParaRPr sz="2200">
              <a:latin typeface="Calibri"/>
              <a:cs typeface="Calibri"/>
            </a:endParaRPr>
          </a:p>
          <a:p>
            <a:pPr marL="243840">
              <a:lnSpc>
                <a:spcPts val="2460"/>
              </a:lnSpc>
            </a:pPr>
            <a:r>
              <a:rPr sz="2200" spc="-5" dirty="0">
                <a:latin typeface="Calibri"/>
                <a:cs typeface="Calibri"/>
              </a:rPr>
              <a:t>bulundurmak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için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gerekli </a:t>
            </a:r>
            <a:r>
              <a:rPr sz="2200" spc="-5" dirty="0">
                <a:latin typeface="Calibri"/>
                <a:cs typeface="Calibri"/>
              </a:rPr>
              <a:t>tedbirleri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almak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zorundadırlar.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6213" y="676478"/>
            <a:ext cx="428815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-10" dirty="0">
                <a:latin typeface="Calibri"/>
                <a:cs typeface="Calibri"/>
              </a:rPr>
              <a:t>S</a:t>
            </a:r>
            <a:r>
              <a:rPr sz="2800" b="1" spc="5" dirty="0">
                <a:latin typeface="Calibri"/>
                <a:cs typeface="Calibri"/>
              </a:rPr>
              <a:t>A</a:t>
            </a:r>
            <a:r>
              <a:rPr sz="2800" b="1" spc="-25" dirty="0">
                <a:latin typeface="Calibri"/>
                <a:cs typeface="Calibri"/>
              </a:rPr>
              <a:t>V</a:t>
            </a:r>
            <a:r>
              <a:rPr sz="2800" b="1" spc="-10" dirty="0">
                <a:latin typeface="Calibri"/>
                <a:cs typeface="Calibri"/>
              </a:rPr>
              <a:t>U</a:t>
            </a:r>
            <a:r>
              <a:rPr sz="2800" b="1" spc="-20" dirty="0">
                <a:latin typeface="Calibri"/>
                <a:cs typeface="Calibri"/>
              </a:rPr>
              <a:t>R</a:t>
            </a:r>
            <a:r>
              <a:rPr sz="2800" b="1" spc="-10" dirty="0">
                <a:latin typeface="Calibri"/>
                <a:cs typeface="Calibri"/>
              </a:rPr>
              <a:t>G</a:t>
            </a:r>
            <a:r>
              <a:rPr sz="2800" b="1" spc="-20" dirty="0">
                <a:latin typeface="Calibri"/>
                <a:cs typeface="Calibri"/>
              </a:rPr>
              <a:t>A</a:t>
            </a:r>
            <a:r>
              <a:rPr sz="2800" b="1" spc="5" dirty="0">
                <a:latin typeface="Calibri"/>
                <a:cs typeface="Calibri"/>
              </a:rPr>
              <a:t>N</a:t>
            </a:r>
            <a:r>
              <a:rPr sz="2800" b="1" spc="-20" dirty="0">
                <a:latin typeface="Calibri"/>
                <a:cs typeface="Calibri"/>
              </a:rPr>
              <a:t>L</a:t>
            </a:r>
            <a:r>
              <a:rPr sz="2800" b="1" spc="-30" dirty="0">
                <a:latin typeface="Calibri"/>
                <a:cs typeface="Calibri"/>
              </a:rPr>
              <a:t>I</a:t>
            </a:r>
            <a:r>
              <a:rPr sz="2800" b="1" spc="-20" dirty="0">
                <a:latin typeface="Calibri"/>
                <a:cs typeface="Calibri"/>
              </a:rPr>
              <a:t>K</a:t>
            </a:r>
            <a:r>
              <a:rPr sz="2800" b="1" dirty="0">
                <a:latin typeface="Calibri"/>
                <a:cs typeface="Calibri"/>
              </a:rPr>
              <a:t>T</a:t>
            </a:r>
            <a:r>
              <a:rPr sz="2800" b="1" spc="-15" dirty="0">
                <a:latin typeface="Calibri"/>
                <a:cs typeface="Calibri"/>
              </a:rPr>
              <a:t>A</a:t>
            </a:r>
            <a:r>
              <a:rPr sz="2800" b="1" spc="5" dirty="0">
                <a:latin typeface="Calibri"/>
                <a:cs typeface="Calibri"/>
              </a:rPr>
              <a:t>N</a:t>
            </a:r>
            <a:r>
              <a:rPr sz="2800" b="1" spc="-13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K</a:t>
            </a:r>
            <a:r>
              <a:rPr sz="2800" b="1" spc="5" dirty="0">
                <a:latin typeface="Calibri"/>
                <a:cs typeface="Calibri"/>
              </a:rPr>
              <a:t>A</a:t>
            </a:r>
            <a:r>
              <a:rPr sz="2800" b="1" spc="-20" dirty="0">
                <a:latin typeface="Calibri"/>
                <a:cs typeface="Calibri"/>
              </a:rPr>
              <a:t>Ç</a:t>
            </a:r>
            <a:r>
              <a:rPr sz="2800" b="1" dirty="0">
                <a:latin typeface="Calibri"/>
                <a:cs typeface="Calibri"/>
              </a:rPr>
              <a:t>I</a:t>
            </a:r>
            <a:r>
              <a:rPr sz="2800" b="1" spc="-30" dirty="0">
                <a:latin typeface="Calibri"/>
                <a:cs typeface="Calibri"/>
              </a:rPr>
              <a:t>NM</a:t>
            </a:r>
            <a:r>
              <a:rPr sz="2800" b="1" spc="5" dirty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932" y="1768220"/>
            <a:ext cx="7504430" cy="164274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43840" marR="5080" indent="-231775">
              <a:lnSpc>
                <a:spcPct val="95500"/>
              </a:lnSpc>
              <a:spcBef>
                <a:spcPts val="225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spc="5" dirty="0">
                <a:latin typeface="Calibri"/>
                <a:cs typeface="Calibri"/>
              </a:rPr>
              <a:t>Kamu </a:t>
            </a:r>
            <a:r>
              <a:rPr sz="2200" spc="-5" dirty="0">
                <a:latin typeface="Calibri"/>
                <a:cs typeface="Calibri"/>
              </a:rPr>
              <a:t>görevlileri, kamu </a:t>
            </a:r>
            <a:r>
              <a:rPr sz="2200" spc="-10" dirty="0">
                <a:latin typeface="Calibri"/>
                <a:cs typeface="Calibri"/>
              </a:rPr>
              <a:t>bina </a:t>
            </a:r>
            <a:r>
              <a:rPr sz="2200" spc="5" dirty="0">
                <a:latin typeface="Calibri"/>
                <a:cs typeface="Calibri"/>
              </a:rPr>
              <a:t>ve </a:t>
            </a:r>
            <a:r>
              <a:rPr sz="2200" spc="-5" dirty="0">
                <a:latin typeface="Calibri"/>
                <a:cs typeface="Calibri"/>
              </a:rPr>
              <a:t>taşıtları </a:t>
            </a:r>
            <a:r>
              <a:rPr sz="2200" dirty="0">
                <a:latin typeface="Calibri"/>
                <a:cs typeface="Calibri"/>
              </a:rPr>
              <a:t>ile </a:t>
            </a:r>
            <a:r>
              <a:rPr sz="2200" spc="-10" dirty="0">
                <a:latin typeface="Calibri"/>
                <a:cs typeface="Calibri"/>
              </a:rPr>
              <a:t>diğer </a:t>
            </a:r>
            <a:r>
              <a:rPr sz="2200" spc="-5" dirty="0">
                <a:latin typeface="Calibri"/>
                <a:cs typeface="Calibri"/>
              </a:rPr>
              <a:t>kamu </a:t>
            </a:r>
            <a:r>
              <a:rPr sz="2200" dirty="0">
                <a:latin typeface="Calibri"/>
                <a:cs typeface="Calibri"/>
              </a:rPr>
              <a:t>malları </a:t>
            </a:r>
            <a:r>
              <a:rPr sz="2200" spc="5" dirty="0">
                <a:latin typeface="Calibri"/>
                <a:cs typeface="Calibri"/>
              </a:rPr>
              <a:t>ve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kaynaklarının kullanımında israf </a:t>
            </a:r>
            <a:r>
              <a:rPr sz="2200" spc="-5" dirty="0">
                <a:latin typeface="Calibri"/>
                <a:cs typeface="Calibri"/>
              </a:rPr>
              <a:t>ve savurganlıktan kaçınmak; </a:t>
            </a:r>
            <a:r>
              <a:rPr sz="2200" dirty="0">
                <a:latin typeface="Calibri"/>
                <a:cs typeface="Calibri"/>
              </a:rPr>
              <a:t> mesai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süresini,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kamu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mallarını,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kaynaklarını,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işgücünü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ve</a:t>
            </a:r>
            <a:endParaRPr sz="2200">
              <a:latin typeface="Calibri"/>
              <a:cs typeface="Calibri"/>
            </a:endParaRPr>
          </a:p>
          <a:p>
            <a:pPr marL="243840" marR="479425">
              <a:lnSpc>
                <a:spcPts val="2520"/>
              </a:lnSpc>
              <a:spcBef>
                <a:spcPts val="65"/>
              </a:spcBef>
            </a:pPr>
            <a:r>
              <a:rPr sz="2200" dirty="0">
                <a:latin typeface="Calibri"/>
                <a:cs typeface="Calibri"/>
              </a:rPr>
              <a:t>imkanlarını kullanırken </a:t>
            </a:r>
            <a:r>
              <a:rPr sz="2200" spc="-5" dirty="0">
                <a:latin typeface="Calibri"/>
                <a:cs typeface="Calibri"/>
              </a:rPr>
              <a:t>etkin, </a:t>
            </a:r>
            <a:r>
              <a:rPr sz="2200" dirty="0">
                <a:latin typeface="Calibri"/>
                <a:cs typeface="Calibri"/>
              </a:rPr>
              <a:t>verimli </a:t>
            </a:r>
            <a:r>
              <a:rPr sz="2200" spc="5" dirty="0">
                <a:latin typeface="Calibri"/>
                <a:cs typeface="Calibri"/>
              </a:rPr>
              <a:t>ve </a:t>
            </a:r>
            <a:r>
              <a:rPr sz="2200" spc="-5" dirty="0">
                <a:latin typeface="Calibri"/>
                <a:cs typeface="Calibri"/>
              </a:rPr>
              <a:t>tutumlu davranmak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zorundadırlar.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0020" y="655142"/>
            <a:ext cx="721296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5" dirty="0">
                <a:latin typeface="Calibri"/>
                <a:cs typeface="Calibri"/>
              </a:rPr>
              <a:t>B</a:t>
            </a:r>
            <a:r>
              <a:rPr sz="2800" b="1" spc="-15" dirty="0">
                <a:latin typeface="Calibri"/>
                <a:cs typeface="Calibri"/>
              </a:rPr>
              <a:t>A</a:t>
            </a:r>
            <a:r>
              <a:rPr sz="2800" b="1" spc="10" dirty="0">
                <a:latin typeface="Calibri"/>
                <a:cs typeface="Calibri"/>
              </a:rPr>
              <a:t>Ğ</a:t>
            </a:r>
            <a:r>
              <a:rPr sz="2800" b="1" spc="-15" dirty="0">
                <a:latin typeface="Calibri"/>
                <a:cs typeface="Calibri"/>
              </a:rPr>
              <a:t>L</a:t>
            </a:r>
            <a:r>
              <a:rPr sz="2800" b="1" dirty="0">
                <a:latin typeface="Calibri"/>
                <a:cs typeface="Calibri"/>
              </a:rPr>
              <a:t>AYICI</a:t>
            </a:r>
            <a:r>
              <a:rPr sz="2800" b="1" spc="-17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A</a:t>
            </a:r>
            <a:r>
              <a:rPr sz="2800" b="1" spc="-5" dirty="0">
                <a:latin typeface="Calibri"/>
                <a:cs typeface="Calibri"/>
              </a:rPr>
              <a:t>ÇIK</a:t>
            </a:r>
            <a:r>
              <a:rPr sz="2800" b="1" spc="-25" dirty="0">
                <a:latin typeface="Calibri"/>
                <a:cs typeface="Calibri"/>
              </a:rPr>
              <a:t>L</a:t>
            </a:r>
            <a:r>
              <a:rPr sz="2800" b="1" spc="5" dirty="0">
                <a:latin typeface="Calibri"/>
                <a:cs typeface="Calibri"/>
              </a:rPr>
              <a:t>A</a:t>
            </a:r>
            <a:r>
              <a:rPr sz="2800" b="1" spc="-30" dirty="0">
                <a:latin typeface="Calibri"/>
                <a:cs typeface="Calibri"/>
              </a:rPr>
              <a:t>M</a:t>
            </a:r>
            <a:r>
              <a:rPr sz="2800" b="1" spc="5" dirty="0">
                <a:latin typeface="Calibri"/>
                <a:cs typeface="Calibri"/>
              </a:rPr>
              <a:t>A</a:t>
            </a:r>
            <a:r>
              <a:rPr sz="2800" b="1" spc="-15" dirty="0">
                <a:latin typeface="Calibri"/>
                <a:cs typeface="Calibri"/>
              </a:rPr>
              <a:t>L</a:t>
            </a:r>
            <a:r>
              <a:rPr sz="2800" b="1" spc="5" dirty="0">
                <a:latin typeface="Calibri"/>
                <a:cs typeface="Calibri"/>
              </a:rPr>
              <a:t>AR</a:t>
            </a:r>
            <a:r>
              <a:rPr sz="2800" b="1" spc="-17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V</a:t>
            </a:r>
            <a:r>
              <a:rPr sz="2800" b="1" spc="5" dirty="0">
                <a:latin typeface="Calibri"/>
                <a:cs typeface="Calibri"/>
              </a:rPr>
              <a:t>E</a:t>
            </a:r>
            <a:r>
              <a:rPr sz="2800" b="1" spc="-180" dirty="0">
                <a:latin typeface="Calibri"/>
                <a:cs typeface="Calibri"/>
              </a:rPr>
              <a:t> </a:t>
            </a:r>
            <a:r>
              <a:rPr sz="2800" b="1" spc="10" dirty="0">
                <a:latin typeface="Calibri"/>
                <a:cs typeface="Calibri"/>
              </a:rPr>
              <a:t>G</a:t>
            </a:r>
            <a:r>
              <a:rPr sz="2800" b="1" spc="-25" dirty="0">
                <a:latin typeface="Calibri"/>
                <a:cs typeface="Calibri"/>
              </a:rPr>
              <a:t>E</a:t>
            </a:r>
            <a:r>
              <a:rPr sz="2800" b="1" spc="5" dirty="0">
                <a:latin typeface="Calibri"/>
                <a:cs typeface="Calibri"/>
              </a:rPr>
              <a:t>RÇEK</a:t>
            </a:r>
            <a:r>
              <a:rPr sz="2800" b="1" spc="-1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DI</a:t>
            </a:r>
            <a:r>
              <a:rPr sz="2800" b="1" spc="-15" dirty="0">
                <a:latin typeface="Calibri"/>
                <a:cs typeface="Calibri"/>
              </a:rPr>
              <a:t>Ş</a:t>
            </a:r>
            <a:r>
              <a:rPr sz="2800" b="1" dirty="0">
                <a:latin typeface="Calibri"/>
                <a:cs typeface="Calibri"/>
              </a:rPr>
              <a:t>I</a:t>
            </a:r>
            <a:r>
              <a:rPr sz="2800" b="1" spc="-40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BEYAN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1905000"/>
            <a:ext cx="7380605" cy="132270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43840" marR="5080" indent="-231775">
              <a:lnSpc>
                <a:spcPts val="2520"/>
              </a:lnSpc>
              <a:spcBef>
                <a:spcPts val="290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spc="5" dirty="0">
                <a:latin typeface="Calibri"/>
                <a:cs typeface="Calibri"/>
              </a:rPr>
              <a:t>Kamu </a:t>
            </a:r>
            <a:r>
              <a:rPr sz="2200" spc="-5" dirty="0">
                <a:latin typeface="Calibri"/>
                <a:cs typeface="Calibri"/>
              </a:rPr>
              <a:t>görevlileri, görevlerini </a:t>
            </a:r>
            <a:r>
              <a:rPr sz="2200" dirty="0">
                <a:latin typeface="Calibri"/>
                <a:cs typeface="Calibri"/>
              </a:rPr>
              <a:t>yerine getirirken </a:t>
            </a:r>
            <a:r>
              <a:rPr sz="2200" spc="-5" dirty="0">
                <a:latin typeface="Calibri"/>
                <a:cs typeface="Calibri"/>
              </a:rPr>
              <a:t>yetkilerini </a:t>
            </a:r>
            <a:r>
              <a:rPr sz="2200" dirty="0">
                <a:latin typeface="Calibri"/>
                <a:cs typeface="Calibri"/>
              </a:rPr>
              <a:t>aşarak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çalıştıkları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kurumlarını </a:t>
            </a:r>
            <a:r>
              <a:rPr sz="2200" spc="-5" dirty="0">
                <a:latin typeface="Calibri"/>
                <a:cs typeface="Calibri"/>
              </a:rPr>
              <a:t>bağlayıcı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açıklama,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taahhüt,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vaat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veya</a:t>
            </a:r>
          </a:p>
          <a:p>
            <a:pPr marL="243840" marR="651510">
              <a:lnSpc>
                <a:spcPts val="2520"/>
              </a:lnSpc>
              <a:spcBef>
                <a:spcPts val="5"/>
              </a:spcBef>
            </a:pPr>
            <a:r>
              <a:rPr sz="2200" dirty="0">
                <a:latin typeface="Calibri"/>
                <a:cs typeface="Calibri"/>
              </a:rPr>
              <a:t>girişimlerde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bulunamazlar,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aldatıcı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ve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gerçek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dışı </a:t>
            </a:r>
            <a:r>
              <a:rPr sz="2200" spc="-10" dirty="0">
                <a:latin typeface="Calibri"/>
                <a:cs typeface="Calibri"/>
              </a:rPr>
              <a:t>beyanat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veremezler.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4236" y="655142"/>
            <a:ext cx="657542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5" dirty="0">
                <a:latin typeface="Calibri"/>
                <a:cs typeface="Calibri"/>
              </a:rPr>
              <a:t>KA</a:t>
            </a:r>
            <a:r>
              <a:rPr sz="2800" b="1" spc="-5" dirty="0">
                <a:latin typeface="Calibri"/>
                <a:cs typeface="Calibri"/>
              </a:rPr>
              <a:t>M</a:t>
            </a:r>
            <a:r>
              <a:rPr sz="2800" b="1" spc="5" dirty="0">
                <a:latin typeface="Calibri"/>
                <a:cs typeface="Calibri"/>
              </a:rPr>
              <a:t>U</a:t>
            </a:r>
            <a:r>
              <a:rPr sz="2800" b="1" spc="-185" dirty="0">
                <a:latin typeface="Calibri"/>
                <a:cs typeface="Calibri"/>
              </a:rPr>
              <a:t> </a:t>
            </a:r>
            <a:r>
              <a:rPr sz="2800" b="1" spc="10" dirty="0">
                <a:latin typeface="Calibri"/>
                <a:cs typeface="Calibri"/>
              </a:rPr>
              <a:t>G</a:t>
            </a:r>
            <a:r>
              <a:rPr sz="2800" b="1" dirty="0">
                <a:latin typeface="Calibri"/>
                <a:cs typeface="Calibri"/>
              </a:rPr>
              <a:t>Ö</a:t>
            </a:r>
            <a:r>
              <a:rPr sz="2800" b="1" spc="-25" dirty="0">
                <a:latin typeface="Calibri"/>
                <a:cs typeface="Calibri"/>
              </a:rPr>
              <a:t>R</a:t>
            </a:r>
            <a:r>
              <a:rPr sz="2800" b="1" spc="5" dirty="0">
                <a:latin typeface="Calibri"/>
                <a:cs typeface="Calibri"/>
              </a:rPr>
              <a:t>EV</a:t>
            </a:r>
            <a:r>
              <a:rPr sz="2800" b="1" spc="-25" dirty="0">
                <a:latin typeface="Calibri"/>
                <a:cs typeface="Calibri"/>
              </a:rPr>
              <a:t>L</a:t>
            </a:r>
            <a:r>
              <a:rPr sz="2800" b="1" dirty="0">
                <a:latin typeface="Calibri"/>
                <a:cs typeface="Calibri"/>
              </a:rPr>
              <a:t>İ</a:t>
            </a:r>
            <a:r>
              <a:rPr sz="2800" b="1" spc="-20" dirty="0">
                <a:latin typeface="Calibri"/>
                <a:cs typeface="Calibri"/>
              </a:rPr>
              <a:t>L</a:t>
            </a:r>
            <a:r>
              <a:rPr sz="2800" b="1" dirty="0">
                <a:latin typeface="Calibri"/>
                <a:cs typeface="Calibri"/>
              </a:rPr>
              <a:t>ERİ</a:t>
            </a:r>
            <a:r>
              <a:rPr sz="2800" b="1" spc="-180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ET</a:t>
            </a:r>
            <a:r>
              <a:rPr sz="2800" b="1" spc="-10" dirty="0">
                <a:latin typeface="Calibri"/>
                <a:cs typeface="Calibri"/>
              </a:rPr>
              <a:t>İ</a:t>
            </a:r>
            <a:r>
              <a:rPr sz="2800" b="1" spc="5" dirty="0">
                <a:latin typeface="Calibri"/>
                <a:cs typeface="Calibri"/>
              </a:rPr>
              <a:t>K</a:t>
            </a:r>
            <a:r>
              <a:rPr sz="2800" b="1" spc="-18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DA</a:t>
            </a:r>
            <a:r>
              <a:rPr sz="2800" b="1" spc="-20" dirty="0">
                <a:latin typeface="Calibri"/>
                <a:cs typeface="Calibri"/>
              </a:rPr>
              <a:t>V</a:t>
            </a:r>
            <a:r>
              <a:rPr sz="2800" b="1" spc="5" dirty="0">
                <a:latin typeface="Calibri"/>
                <a:cs typeface="Calibri"/>
              </a:rPr>
              <a:t>RANIŞ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İ</a:t>
            </a:r>
            <a:r>
              <a:rPr sz="2800" b="1" spc="-20" dirty="0">
                <a:latin typeface="Calibri"/>
                <a:cs typeface="Calibri"/>
              </a:rPr>
              <a:t>LK</a:t>
            </a:r>
            <a:r>
              <a:rPr sz="2800" b="1" spc="5" dirty="0">
                <a:latin typeface="Calibri"/>
                <a:cs typeface="Calibri"/>
              </a:rPr>
              <a:t>E</a:t>
            </a:r>
            <a:r>
              <a:rPr sz="2800" b="1" spc="-40" dirty="0">
                <a:latin typeface="Calibri"/>
                <a:cs typeface="Calibri"/>
              </a:rPr>
              <a:t>L</a:t>
            </a:r>
            <a:r>
              <a:rPr sz="2800" b="1" spc="5" dirty="0">
                <a:latin typeface="Calibri"/>
                <a:cs typeface="Calibri"/>
              </a:rPr>
              <a:t>E</a:t>
            </a:r>
            <a:r>
              <a:rPr sz="2800" b="1" spc="-20" dirty="0">
                <a:latin typeface="Calibri"/>
                <a:cs typeface="Calibri"/>
              </a:rPr>
              <a:t>R</a:t>
            </a:r>
            <a:r>
              <a:rPr sz="2800" b="1" dirty="0">
                <a:latin typeface="Calibri"/>
                <a:cs typeface="Calibri"/>
              </a:rPr>
              <a:t>İ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932" y="1435988"/>
            <a:ext cx="7732395" cy="456755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algn="just">
              <a:lnSpc>
                <a:spcPct val="95300"/>
              </a:lnSpc>
              <a:spcBef>
                <a:spcPts val="204"/>
              </a:spcBef>
            </a:pPr>
            <a:r>
              <a:rPr sz="2000" spc="-5" dirty="0">
                <a:latin typeface="Calibri"/>
                <a:cs typeface="Calibri"/>
              </a:rPr>
              <a:t>Kamu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Görevlileri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Etik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Kurulu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tarafından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çıkarılan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“Kamu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Görevlileri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Etik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Davranış </a:t>
            </a:r>
            <a:r>
              <a:rPr sz="2000" spc="-5" dirty="0">
                <a:latin typeface="Calibri"/>
                <a:cs typeface="Calibri"/>
              </a:rPr>
              <a:t>İlkeleri ile Başvuru Usul </a:t>
            </a:r>
            <a:r>
              <a:rPr sz="2000" spc="-15" dirty="0">
                <a:latin typeface="Calibri"/>
                <a:cs typeface="Calibri"/>
              </a:rPr>
              <a:t>ve </a:t>
            </a:r>
            <a:r>
              <a:rPr sz="2000" spc="-5" dirty="0">
                <a:latin typeface="Calibri"/>
                <a:cs typeface="Calibri"/>
              </a:rPr>
              <a:t>Esasları </a:t>
            </a:r>
            <a:r>
              <a:rPr sz="2000" dirty="0">
                <a:latin typeface="Calibri"/>
                <a:cs typeface="Calibri"/>
              </a:rPr>
              <a:t>Hakkında </a:t>
            </a:r>
            <a:r>
              <a:rPr sz="2000" spc="-10" dirty="0">
                <a:latin typeface="Calibri"/>
                <a:cs typeface="Calibri"/>
              </a:rPr>
              <a:t>Yönetmelik” </a:t>
            </a:r>
            <a:r>
              <a:rPr sz="2000" spc="-5" dirty="0">
                <a:latin typeface="Calibri"/>
                <a:cs typeface="Calibri"/>
              </a:rPr>
              <a:t>le </a:t>
            </a:r>
            <a:r>
              <a:rPr sz="2000" dirty="0">
                <a:latin typeface="Calibri"/>
                <a:cs typeface="Calibri"/>
              </a:rPr>
              <a:t>kamu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görevlilerinin uymak zorunda oldukları </a:t>
            </a:r>
            <a:r>
              <a:rPr sz="2000" spc="-10" dirty="0">
                <a:latin typeface="Calibri"/>
                <a:cs typeface="Calibri"/>
              </a:rPr>
              <a:t>etik </a:t>
            </a:r>
            <a:r>
              <a:rPr sz="2000" spc="-5" dirty="0">
                <a:latin typeface="Calibri"/>
                <a:cs typeface="Calibri"/>
              </a:rPr>
              <a:t>davranış ilkeleri düzenlenmiştir.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“Avrupa Konseyi Kamu Görevlileri İçin Davranış Kuralları” Tavsiye </a:t>
            </a:r>
            <a:r>
              <a:rPr sz="2000" dirty="0">
                <a:latin typeface="Calibri"/>
                <a:cs typeface="Calibri"/>
              </a:rPr>
              <a:t>Kararı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uyarınca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belirlenmiş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olan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ilkeler </a:t>
            </a:r>
            <a:r>
              <a:rPr sz="2000" spc="-5" dirty="0">
                <a:latin typeface="Calibri"/>
                <a:cs typeface="Calibri"/>
              </a:rPr>
              <a:t>aşağıdaki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gibidir:</a:t>
            </a:r>
            <a:endParaRPr sz="2000">
              <a:latin typeface="Calibri"/>
              <a:cs typeface="Calibri"/>
            </a:endParaRPr>
          </a:p>
          <a:p>
            <a:pPr marL="268605" indent="-256540">
              <a:lnSpc>
                <a:spcPct val="100000"/>
              </a:lnSpc>
              <a:spcBef>
                <a:spcPts val="865"/>
              </a:spcBef>
              <a:buFont typeface="Calibri"/>
              <a:buAutoNum type="arabicPeriod"/>
              <a:tabLst>
                <a:tab pos="269240" algn="l"/>
              </a:tabLst>
            </a:pPr>
            <a:r>
              <a:rPr sz="2000" spc="-10" dirty="0">
                <a:latin typeface="Calibri"/>
                <a:cs typeface="Calibri"/>
              </a:rPr>
              <a:t>Görevin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yerine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getirilmesinde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kamu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hizmeti bilinci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ile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hareket</a:t>
            </a:r>
            <a:r>
              <a:rPr sz="2000" spc="-1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etmek,</a:t>
            </a:r>
            <a:endParaRPr sz="2000">
              <a:latin typeface="Calibri"/>
              <a:cs typeface="Calibri"/>
            </a:endParaRPr>
          </a:p>
          <a:p>
            <a:pPr marL="268605" indent="-256540">
              <a:lnSpc>
                <a:spcPct val="100000"/>
              </a:lnSpc>
              <a:spcBef>
                <a:spcPts val="290"/>
              </a:spcBef>
              <a:buFont typeface="Calibri"/>
              <a:buAutoNum type="arabicPeriod"/>
              <a:tabLst>
                <a:tab pos="269240" algn="l"/>
              </a:tabLst>
            </a:pPr>
            <a:r>
              <a:rPr sz="2000" spc="-5" dirty="0">
                <a:latin typeface="Calibri"/>
                <a:cs typeface="Calibri"/>
              </a:rPr>
              <a:t>Halka</a:t>
            </a:r>
            <a:r>
              <a:rPr sz="2000" spc="-10" dirty="0">
                <a:latin typeface="Calibri"/>
                <a:cs typeface="Calibri"/>
              </a:rPr>
              <a:t> hizmet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bilinci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ile</a:t>
            </a:r>
            <a:r>
              <a:rPr sz="2000" spc="-5" dirty="0">
                <a:latin typeface="Calibri"/>
                <a:cs typeface="Calibri"/>
              </a:rPr>
              <a:t> görev</a:t>
            </a:r>
            <a:r>
              <a:rPr sz="2000" spc="-1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yapmak,</a:t>
            </a:r>
            <a:endParaRPr sz="2000">
              <a:latin typeface="Calibri"/>
              <a:cs typeface="Calibri"/>
            </a:endParaRPr>
          </a:p>
          <a:p>
            <a:pPr marL="268605" indent="-256540">
              <a:lnSpc>
                <a:spcPct val="100000"/>
              </a:lnSpc>
              <a:spcBef>
                <a:spcPts val="285"/>
              </a:spcBef>
              <a:buFont typeface="Calibri"/>
              <a:buAutoNum type="arabicPeriod"/>
              <a:tabLst>
                <a:tab pos="269240" algn="l"/>
              </a:tabLst>
            </a:pPr>
            <a:r>
              <a:rPr sz="2000" spc="-10" dirty="0">
                <a:latin typeface="Calibri"/>
                <a:cs typeface="Calibri"/>
              </a:rPr>
              <a:t>Hizmet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standartlarına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uymak,</a:t>
            </a:r>
            <a:endParaRPr sz="2000">
              <a:latin typeface="Calibri"/>
              <a:cs typeface="Calibri"/>
            </a:endParaRPr>
          </a:p>
          <a:p>
            <a:pPr marL="268605" indent="-256540">
              <a:lnSpc>
                <a:spcPct val="100000"/>
              </a:lnSpc>
              <a:spcBef>
                <a:spcPts val="295"/>
              </a:spcBef>
              <a:buFont typeface="Calibri"/>
              <a:buAutoNum type="arabicPeriod"/>
              <a:tabLst>
                <a:tab pos="269240" algn="l"/>
              </a:tabLst>
            </a:pPr>
            <a:r>
              <a:rPr sz="2000" spc="-10" dirty="0">
                <a:latin typeface="Calibri"/>
                <a:cs typeface="Calibri"/>
              </a:rPr>
              <a:t>Görevi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yerine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getirirken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amaç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ve</a:t>
            </a:r>
            <a:r>
              <a:rPr sz="2000" spc="-5" dirty="0">
                <a:latin typeface="Calibri"/>
                <a:cs typeface="Calibri"/>
              </a:rPr>
              <a:t> misyona bağlı</a:t>
            </a:r>
            <a:r>
              <a:rPr sz="2000" spc="-1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kalmak,</a:t>
            </a:r>
            <a:endParaRPr sz="2000">
              <a:latin typeface="Calibri"/>
              <a:cs typeface="Calibri"/>
            </a:endParaRPr>
          </a:p>
          <a:p>
            <a:pPr marL="268605" indent="-256540">
              <a:lnSpc>
                <a:spcPct val="100000"/>
              </a:lnSpc>
              <a:spcBef>
                <a:spcPts val="285"/>
              </a:spcBef>
              <a:buFont typeface="Calibri"/>
              <a:buAutoNum type="arabicPeriod"/>
              <a:tabLst>
                <a:tab pos="269240" algn="l"/>
              </a:tabLst>
            </a:pPr>
            <a:r>
              <a:rPr sz="2000" spc="-15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ör</a:t>
            </a:r>
            <a:r>
              <a:rPr sz="2000" spc="5" dirty="0">
                <a:latin typeface="Calibri"/>
                <a:cs typeface="Calibri"/>
              </a:rPr>
              <a:t>e</a:t>
            </a:r>
            <a:r>
              <a:rPr sz="2000" spc="-2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dü</a:t>
            </a:r>
            <a:r>
              <a:rPr sz="2000" spc="-5" dirty="0">
                <a:latin typeface="Calibri"/>
                <a:cs typeface="Calibri"/>
              </a:rPr>
              <a:t>r</a:t>
            </a:r>
            <a:r>
              <a:rPr sz="2000" spc="5" dirty="0">
                <a:latin typeface="Calibri"/>
                <a:cs typeface="Calibri"/>
              </a:rPr>
              <a:t>ü</a:t>
            </a:r>
            <a:r>
              <a:rPr sz="2000" spc="-2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e t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ra</a:t>
            </a:r>
            <a:r>
              <a:rPr sz="2000" spc="5" dirty="0">
                <a:latin typeface="Calibri"/>
                <a:cs typeface="Calibri"/>
              </a:rPr>
              <a:t>f</a:t>
            </a:r>
            <a:r>
              <a:rPr sz="2000" spc="-2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ız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</a:t>
            </a:r>
            <a:r>
              <a:rPr sz="2000" spc="-5" dirty="0">
                <a:latin typeface="Calibri"/>
                <a:cs typeface="Calibri"/>
              </a:rPr>
              <a:t>iç</a:t>
            </a:r>
            <a:r>
              <a:rPr sz="2000" spc="10" dirty="0">
                <a:latin typeface="Calibri"/>
                <a:cs typeface="Calibri"/>
              </a:rPr>
              <a:t>i</a:t>
            </a:r>
            <a:r>
              <a:rPr sz="2000" spc="-2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-13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tm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k,</a:t>
            </a:r>
            <a:endParaRPr sz="2000">
              <a:latin typeface="Calibri"/>
              <a:cs typeface="Calibri"/>
            </a:endParaRPr>
          </a:p>
          <a:p>
            <a:pPr marL="268605" indent="-256540">
              <a:lnSpc>
                <a:spcPct val="100000"/>
              </a:lnSpc>
              <a:spcBef>
                <a:spcPts val="290"/>
              </a:spcBef>
              <a:buFont typeface="Calibri"/>
              <a:buAutoNum type="arabicPeriod"/>
              <a:tabLst>
                <a:tab pos="269240" algn="l"/>
              </a:tabLst>
            </a:pPr>
            <a:r>
              <a:rPr sz="2000" spc="-15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ör</a:t>
            </a:r>
            <a:r>
              <a:rPr sz="2000" spc="5" dirty="0">
                <a:latin typeface="Calibri"/>
                <a:cs typeface="Calibri"/>
              </a:rPr>
              <a:t>e</a:t>
            </a:r>
            <a:r>
              <a:rPr sz="2000" spc="-2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ri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2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irirken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gınlık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ü</a:t>
            </a:r>
            <a:r>
              <a:rPr sz="2000" spc="5" dirty="0">
                <a:latin typeface="Calibri"/>
                <a:cs typeface="Calibri"/>
              </a:rPr>
              <a:t>v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k</a:t>
            </a:r>
            <a:r>
              <a:rPr sz="2000" spc="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20" dirty="0">
                <a:latin typeface="Calibri"/>
                <a:cs typeface="Calibri"/>
              </a:rPr>
              <a:t>m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k,</a:t>
            </a:r>
            <a:endParaRPr sz="2000">
              <a:latin typeface="Calibri"/>
              <a:cs typeface="Calibri"/>
            </a:endParaRPr>
          </a:p>
          <a:p>
            <a:pPr marL="268605" indent="-256540">
              <a:lnSpc>
                <a:spcPct val="100000"/>
              </a:lnSpc>
              <a:spcBef>
                <a:spcPts val="290"/>
              </a:spcBef>
              <a:buFont typeface="Calibri"/>
              <a:buAutoNum type="arabicPeriod"/>
              <a:tabLst>
                <a:tab pos="269240" algn="l"/>
              </a:tabLst>
            </a:pPr>
            <a:r>
              <a:rPr sz="2000" spc="-5" dirty="0">
                <a:latin typeface="Calibri"/>
                <a:cs typeface="Calibri"/>
              </a:rPr>
              <a:t>Vatandaşlara</a:t>
            </a:r>
            <a:r>
              <a:rPr sz="2000" spc="-1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karşı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nazik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ve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saygılı</a:t>
            </a:r>
            <a:r>
              <a:rPr sz="2000" spc="-114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davranmak,</a:t>
            </a:r>
            <a:endParaRPr sz="2000">
              <a:latin typeface="Calibri"/>
              <a:cs typeface="Calibri"/>
            </a:endParaRPr>
          </a:p>
          <a:p>
            <a:pPr marL="12700" marR="273050">
              <a:lnSpc>
                <a:spcPts val="2280"/>
              </a:lnSpc>
              <a:spcBef>
                <a:spcPts val="320"/>
              </a:spcBef>
              <a:buFont typeface="Calibri"/>
              <a:buAutoNum type="arabicPeriod"/>
              <a:tabLst>
                <a:tab pos="296545" algn="l"/>
              </a:tabLst>
            </a:pPr>
            <a:r>
              <a:rPr sz="2000" spc="-5" dirty="0">
                <a:latin typeface="Calibri"/>
                <a:cs typeface="Calibri"/>
              </a:rPr>
              <a:t>Suç oluşturan </a:t>
            </a:r>
            <a:r>
              <a:rPr sz="2000" spc="-10" dirty="0">
                <a:latin typeface="Calibri"/>
                <a:cs typeface="Calibri"/>
              </a:rPr>
              <a:t>veya etik </a:t>
            </a:r>
            <a:r>
              <a:rPr sz="2000" dirty="0">
                <a:latin typeface="Calibri"/>
                <a:cs typeface="Calibri"/>
              </a:rPr>
              <a:t>davranış </a:t>
            </a:r>
            <a:r>
              <a:rPr sz="2000" spc="-5" dirty="0">
                <a:latin typeface="Calibri"/>
                <a:cs typeface="Calibri"/>
              </a:rPr>
              <a:t>ilkelerine aykırı </a:t>
            </a:r>
            <a:r>
              <a:rPr sz="2000" dirty="0">
                <a:latin typeface="Calibri"/>
                <a:cs typeface="Calibri"/>
              </a:rPr>
              <a:t>tutum </a:t>
            </a:r>
            <a:r>
              <a:rPr sz="2000" spc="-15" dirty="0">
                <a:latin typeface="Calibri"/>
                <a:cs typeface="Calibri"/>
              </a:rPr>
              <a:t>ve </a:t>
            </a:r>
            <a:r>
              <a:rPr sz="2000" spc="-5" dirty="0">
                <a:latin typeface="Calibri"/>
                <a:cs typeface="Calibri"/>
              </a:rPr>
              <a:t>davranışları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yetkili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makamlara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bildirmek,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9030" y="655142"/>
            <a:ext cx="624522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dirty="0">
                <a:latin typeface="Calibri"/>
                <a:cs typeface="Calibri"/>
              </a:rPr>
              <a:t>BİLGİ</a:t>
            </a:r>
            <a:r>
              <a:rPr sz="2800" b="1" spc="-9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VERME</a:t>
            </a:r>
            <a:r>
              <a:rPr sz="2800" b="1" spc="-8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SAYDAMLIK</a:t>
            </a:r>
            <a:r>
              <a:rPr sz="2800" b="1" spc="-9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VE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KATILIMCILIK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9930" y="1524000"/>
            <a:ext cx="7724140" cy="432689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43840" marR="226695" indent="-231775" algn="just">
              <a:lnSpc>
                <a:spcPts val="2480"/>
              </a:lnSpc>
              <a:spcBef>
                <a:spcPts val="225"/>
              </a:spcBef>
              <a:buFont typeface="Arial MT"/>
              <a:buChar char="•"/>
              <a:tabLst>
                <a:tab pos="241300" algn="l"/>
              </a:tabLst>
            </a:pPr>
            <a:r>
              <a:rPr sz="2100" spc="5" dirty="0">
                <a:latin typeface="Calibri"/>
                <a:cs typeface="Calibri"/>
              </a:rPr>
              <a:t>Kamu </a:t>
            </a:r>
            <a:r>
              <a:rPr sz="2100" spc="-5" dirty="0">
                <a:latin typeface="Calibri"/>
                <a:cs typeface="Calibri"/>
              </a:rPr>
              <a:t>görevlileri, </a:t>
            </a:r>
            <a:r>
              <a:rPr sz="2100" dirty="0">
                <a:latin typeface="Calibri"/>
                <a:cs typeface="Calibri"/>
              </a:rPr>
              <a:t>halkın </a:t>
            </a:r>
            <a:r>
              <a:rPr sz="2100" spc="-5" dirty="0">
                <a:latin typeface="Calibri"/>
                <a:cs typeface="Calibri"/>
              </a:rPr>
              <a:t>bilgi </a:t>
            </a:r>
            <a:r>
              <a:rPr sz="2100" dirty="0">
                <a:latin typeface="Calibri"/>
                <a:cs typeface="Calibri"/>
              </a:rPr>
              <a:t>edinme hakkını </a:t>
            </a:r>
            <a:r>
              <a:rPr sz="2100" spc="-5" dirty="0">
                <a:latin typeface="Calibri"/>
                <a:cs typeface="Calibri"/>
              </a:rPr>
              <a:t>kullanmasına </a:t>
            </a:r>
            <a:r>
              <a:rPr sz="2100" dirty="0">
                <a:latin typeface="Calibri"/>
                <a:cs typeface="Calibri"/>
              </a:rPr>
              <a:t>yardımcı </a:t>
            </a:r>
            <a:r>
              <a:rPr sz="2100" spc="-459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olurlar.</a:t>
            </a:r>
            <a:endParaRPr sz="2100" dirty="0">
              <a:latin typeface="Calibri"/>
              <a:cs typeface="Calibri"/>
            </a:endParaRPr>
          </a:p>
          <a:p>
            <a:pPr marL="243840" marR="713105" indent="-231775" algn="just">
              <a:lnSpc>
                <a:spcPts val="2400"/>
              </a:lnSpc>
              <a:spcBef>
                <a:spcPts val="5"/>
              </a:spcBef>
              <a:buFont typeface="Arial MT"/>
              <a:buChar char="•"/>
              <a:tabLst>
                <a:tab pos="241300" algn="l"/>
              </a:tabLst>
            </a:pPr>
            <a:r>
              <a:rPr sz="2100" dirty="0">
                <a:latin typeface="Calibri"/>
                <a:cs typeface="Calibri"/>
              </a:rPr>
              <a:t>Gerçek </a:t>
            </a:r>
            <a:r>
              <a:rPr sz="2100" spc="-5" dirty="0">
                <a:latin typeface="Calibri"/>
                <a:cs typeface="Calibri"/>
              </a:rPr>
              <a:t>ve tüzel </a:t>
            </a:r>
            <a:r>
              <a:rPr sz="2100" dirty="0">
                <a:latin typeface="Calibri"/>
                <a:cs typeface="Calibri"/>
              </a:rPr>
              <a:t>kişilerin </a:t>
            </a:r>
            <a:r>
              <a:rPr sz="2100" spc="-5" dirty="0">
                <a:latin typeface="Calibri"/>
                <a:cs typeface="Calibri"/>
              </a:rPr>
              <a:t>talep </a:t>
            </a:r>
            <a:r>
              <a:rPr sz="2100" dirty="0">
                <a:latin typeface="Calibri"/>
                <a:cs typeface="Calibri"/>
              </a:rPr>
              <a:t>etmesi </a:t>
            </a:r>
            <a:r>
              <a:rPr sz="2100" spc="-5" dirty="0">
                <a:latin typeface="Calibri"/>
                <a:cs typeface="Calibri"/>
              </a:rPr>
              <a:t>halinde </a:t>
            </a:r>
            <a:r>
              <a:rPr sz="2100" dirty="0">
                <a:latin typeface="Calibri"/>
                <a:cs typeface="Calibri"/>
              </a:rPr>
              <a:t>istenen </a:t>
            </a:r>
            <a:r>
              <a:rPr sz="2100" spc="-10" dirty="0">
                <a:latin typeface="Calibri"/>
                <a:cs typeface="Calibri"/>
              </a:rPr>
              <a:t>bilgi </a:t>
            </a:r>
            <a:r>
              <a:rPr sz="2100" dirty="0">
                <a:latin typeface="Calibri"/>
                <a:cs typeface="Calibri"/>
              </a:rPr>
              <a:t>veya </a:t>
            </a:r>
            <a:r>
              <a:rPr sz="2100" spc="-459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belgeleri, 4982 sayılı Bilgi Edinme Hakkı </a:t>
            </a:r>
            <a:r>
              <a:rPr sz="2100" dirty="0">
                <a:latin typeface="Calibri"/>
                <a:cs typeface="Calibri"/>
              </a:rPr>
              <a:t>Kanununda </a:t>
            </a:r>
            <a:r>
              <a:rPr sz="2100" spc="-5" dirty="0">
                <a:latin typeface="Calibri"/>
                <a:cs typeface="Calibri"/>
              </a:rPr>
              <a:t>belirlenen 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istisnalar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dışında,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usulüne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uygun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olarak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verirler.</a:t>
            </a:r>
          </a:p>
          <a:p>
            <a:pPr marL="243840" marR="216535" indent="-231775">
              <a:lnSpc>
                <a:spcPts val="240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100" spc="-5" dirty="0">
                <a:latin typeface="Calibri"/>
                <a:cs typeface="Calibri"/>
              </a:rPr>
              <a:t>Üst </a:t>
            </a:r>
            <a:r>
              <a:rPr sz="2100" dirty="0">
                <a:latin typeface="Calibri"/>
                <a:cs typeface="Calibri"/>
              </a:rPr>
              <a:t>yöneticiler,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ilgili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kanunların </a:t>
            </a:r>
            <a:r>
              <a:rPr sz="2100" dirty="0">
                <a:latin typeface="Calibri"/>
                <a:cs typeface="Calibri"/>
              </a:rPr>
              <a:t>izin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verdiği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çerçevede,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kurumlarının </a:t>
            </a:r>
            <a:r>
              <a:rPr sz="2100" spc="-459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ihale </a:t>
            </a:r>
            <a:r>
              <a:rPr sz="2100" spc="-5" dirty="0">
                <a:latin typeface="Calibri"/>
                <a:cs typeface="Calibri"/>
              </a:rPr>
              <a:t>süreçlerini, faaliyet ve </a:t>
            </a:r>
            <a:r>
              <a:rPr sz="2100" dirty="0">
                <a:latin typeface="Calibri"/>
                <a:cs typeface="Calibri"/>
              </a:rPr>
              <a:t>denetim raporlarını uygun </a:t>
            </a:r>
            <a:r>
              <a:rPr sz="2100" spc="-5" dirty="0">
                <a:latin typeface="Calibri"/>
                <a:cs typeface="Calibri"/>
              </a:rPr>
              <a:t>araçlarla </a:t>
            </a:r>
            <a:r>
              <a:rPr sz="2100" dirty="0">
                <a:latin typeface="Calibri"/>
                <a:cs typeface="Calibri"/>
              </a:rPr>
              <a:t> kamuoyunun</a:t>
            </a:r>
            <a:r>
              <a:rPr sz="2100" spc="-5" dirty="0">
                <a:latin typeface="Calibri"/>
                <a:cs typeface="Calibri"/>
              </a:rPr>
              <a:t> bilgisine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sunarlar.</a:t>
            </a:r>
            <a:endParaRPr sz="2100" dirty="0">
              <a:latin typeface="Calibri"/>
              <a:cs typeface="Calibri"/>
            </a:endParaRPr>
          </a:p>
          <a:p>
            <a:pPr marL="241300" indent="-228600">
              <a:lnSpc>
                <a:spcPts val="22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100" spc="5" dirty="0">
                <a:latin typeface="Calibri"/>
                <a:cs typeface="Calibri"/>
              </a:rPr>
              <a:t>Kamu</a:t>
            </a:r>
            <a:r>
              <a:rPr sz="2100" spc="-5" dirty="0">
                <a:latin typeface="Calibri"/>
                <a:cs typeface="Calibri"/>
              </a:rPr>
              <a:t> görevlileri,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kamu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hizmetleri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ile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ilgili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temel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kararların</a:t>
            </a:r>
            <a:endParaRPr sz="2100" dirty="0">
              <a:latin typeface="Calibri"/>
              <a:cs typeface="Calibri"/>
            </a:endParaRPr>
          </a:p>
          <a:p>
            <a:pPr marL="243840" marR="5080">
              <a:lnSpc>
                <a:spcPts val="2430"/>
              </a:lnSpc>
              <a:spcBef>
                <a:spcPts val="100"/>
              </a:spcBef>
            </a:pPr>
            <a:r>
              <a:rPr sz="2100" dirty="0">
                <a:latin typeface="Calibri"/>
                <a:cs typeface="Calibri"/>
              </a:rPr>
              <a:t>hazırlanması, </a:t>
            </a:r>
            <a:r>
              <a:rPr sz="2100" spc="-5" dirty="0">
                <a:latin typeface="Calibri"/>
                <a:cs typeface="Calibri"/>
              </a:rPr>
              <a:t>olgunlaştırılması, alınması </a:t>
            </a:r>
            <a:r>
              <a:rPr sz="2100" spc="5" dirty="0">
                <a:latin typeface="Calibri"/>
                <a:cs typeface="Calibri"/>
              </a:rPr>
              <a:t>ve </a:t>
            </a:r>
            <a:r>
              <a:rPr sz="2100" dirty="0">
                <a:latin typeface="Calibri"/>
                <a:cs typeface="Calibri"/>
              </a:rPr>
              <a:t>bu kararların </a:t>
            </a:r>
            <a:r>
              <a:rPr sz="2100" spc="-5" dirty="0">
                <a:latin typeface="Calibri"/>
                <a:cs typeface="Calibri"/>
              </a:rPr>
              <a:t>uygulanması </a:t>
            </a:r>
            <a:r>
              <a:rPr sz="2100" spc="-459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aşamalarından</a:t>
            </a:r>
            <a:r>
              <a:rPr sz="2100" spc="-5" dirty="0">
                <a:latin typeface="Calibri"/>
                <a:cs typeface="Calibri"/>
              </a:rPr>
              <a:t> birine,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bir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kaçına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veya tamamına,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aksine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yasal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bir</a:t>
            </a:r>
            <a:endParaRPr sz="2100" dirty="0">
              <a:latin typeface="Calibri"/>
              <a:cs typeface="Calibri"/>
            </a:endParaRPr>
          </a:p>
          <a:p>
            <a:pPr marL="243840">
              <a:lnSpc>
                <a:spcPts val="2270"/>
              </a:lnSpc>
            </a:pPr>
            <a:r>
              <a:rPr sz="2100" dirty="0">
                <a:latin typeface="Calibri"/>
                <a:cs typeface="Calibri"/>
              </a:rPr>
              <a:t>hüküm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olmadıkça,</a:t>
            </a:r>
            <a:r>
              <a:rPr sz="2100" spc="5" dirty="0">
                <a:latin typeface="Calibri"/>
                <a:cs typeface="Calibri"/>
              </a:rPr>
              <a:t> o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karardan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doğrudan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spc="5" dirty="0">
                <a:latin typeface="Calibri"/>
                <a:cs typeface="Calibri"/>
              </a:rPr>
              <a:t>ya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da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dolaylı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olarak</a:t>
            </a:r>
            <a:endParaRPr sz="2100" dirty="0">
              <a:latin typeface="Calibri"/>
              <a:cs typeface="Calibri"/>
            </a:endParaRPr>
          </a:p>
          <a:p>
            <a:pPr marL="243840" marR="1118870">
              <a:lnSpc>
                <a:spcPts val="2400"/>
              </a:lnSpc>
              <a:spcBef>
                <a:spcPts val="120"/>
              </a:spcBef>
            </a:pPr>
            <a:r>
              <a:rPr sz="2100" dirty="0">
                <a:latin typeface="Calibri"/>
                <a:cs typeface="Calibri"/>
              </a:rPr>
              <a:t>etkilenecek </a:t>
            </a:r>
            <a:r>
              <a:rPr sz="2100" spc="-5" dirty="0">
                <a:latin typeface="Calibri"/>
                <a:cs typeface="Calibri"/>
              </a:rPr>
              <a:t>olanların </a:t>
            </a:r>
            <a:r>
              <a:rPr sz="2100" dirty="0">
                <a:latin typeface="Calibri"/>
                <a:cs typeface="Calibri"/>
              </a:rPr>
              <a:t>karar </a:t>
            </a:r>
            <a:r>
              <a:rPr sz="2100" spc="-5" dirty="0">
                <a:latin typeface="Calibri"/>
                <a:cs typeface="Calibri"/>
              </a:rPr>
              <a:t>sürecine </a:t>
            </a:r>
            <a:r>
              <a:rPr sz="2100" dirty="0">
                <a:latin typeface="Calibri"/>
                <a:cs typeface="Calibri"/>
              </a:rPr>
              <a:t>katılımlarını </a:t>
            </a:r>
            <a:r>
              <a:rPr sz="2100" spc="5" dirty="0">
                <a:latin typeface="Calibri"/>
                <a:cs typeface="Calibri"/>
              </a:rPr>
              <a:t>ve </a:t>
            </a:r>
            <a:r>
              <a:rPr sz="2100" spc="-5" dirty="0">
                <a:latin typeface="Calibri"/>
                <a:cs typeface="Calibri"/>
              </a:rPr>
              <a:t>katkıda </a:t>
            </a:r>
            <a:r>
              <a:rPr sz="2100" spc="-459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bulunmasını </a:t>
            </a:r>
            <a:r>
              <a:rPr sz="2100" dirty="0">
                <a:latin typeface="Calibri"/>
                <a:cs typeface="Calibri"/>
              </a:rPr>
              <a:t>sağlamaya </a:t>
            </a:r>
            <a:r>
              <a:rPr sz="2100" spc="-5" dirty="0">
                <a:latin typeface="Calibri"/>
                <a:cs typeface="Calibri"/>
              </a:rPr>
              <a:t>dikkat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ederler.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1014" y="655142"/>
            <a:ext cx="4406900" cy="8623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3290"/>
              </a:lnSpc>
              <a:spcBef>
                <a:spcPts val="110"/>
              </a:spcBef>
            </a:pPr>
            <a:r>
              <a:rPr sz="2800" b="1" spc="5" dirty="0">
                <a:latin typeface="Calibri"/>
                <a:cs typeface="Calibri"/>
              </a:rPr>
              <a:t>YÖN</a:t>
            </a:r>
            <a:r>
              <a:rPr sz="2800" b="1" spc="-5" dirty="0">
                <a:latin typeface="Calibri"/>
                <a:cs typeface="Calibri"/>
              </a:rPr>
              <a:t>ETİC</a:t>
            </a:r>
            <a:r>
              <a:rPr sz="2800" b="1" spc="-15" dirty="0">
                <a:latin typeface="Calibri"/>
                <a:cs typeface="Calibri"/>
              </a:rPr>
              <a:t>İL</a:t>
            </a:r>
            <a:r>
              <a:rPr sz="2800" b="1" spc="5" dirty="0">
                <a:latin typeface="Calibri"/>
                <a:cs typeface="Calibri"/>
              </a:rPr>
              <a:t>ERİN</a:t>
            </a:r>
            <a:r>
              <a:rPr sz="2800" b="1" spc="-204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HE</a:t>
            </a:r>
            <a:r>
              <a:rPr sz="2800" b="1" spc="-15" dirty="0">
                <a:latin typeface="Calibri"/>
                <a:cs typeface="Calibri"/>
              </a:rPr>
              <a:t>S</a:t>
            </a:r>
            <a:r>
              <a:rPr sz="2800" b="1" spc="-20" dirty="0">
                <a:latin typeface="Calibri"/>
                <a:cs typeface="Calibri"/>
              </a:rPr>
              <a:t>A</a:t>
            </a:r>
            <a:r>
              <a:rPr sz="2800" b="1" spc="5" dirty="0">
                <a:latin typeface="Calibri"/>
                <a:cs typeface="Calibri"/>
              </a:rPr>
              <a:t>P</a:t>
            </a:r>
            <a:r>
              <a:rPr sz="2800" b="1" spc="-30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VER</a:t>
            </a:r>
            <a:r>
              <a:rPr sz="2800" b="1" spc="-10" dirty="0">
                <a:latin typeface="Calibri"/>
                <a:cs typeface="Calibri"/>
              </a:rPr>
              <a:t>M</a:t>
            </a:r>
            <a:r>
              <a:rPr sz="2800" b="1" spc="5" dirty="0">
                <a:latin typeface="Calibri"/>
                <a:cs typeface="Calibri"/>
              </a:rPr>
              <a:t>E</a:t>
            </a:r>
            <a:endParaRPr sz="2800">
              <a:latin typeface="Calibri"/>
              <a:cs typeface="Calibri"/>
            </a:endParaRPr>
          </a:p>
          <a:p>
            <a:pPr marL="1384935">
              <a:lnSpc>
                <a:spcPts val="3290"/>
              </a:lnSpc>
            </a:pPr>
            <a:r>
              <a:rPr sz="2800" b="1" spc="-10" dirty="0">
                <a:latin typeface="Calibri"/>
                <a:cs typeface="Calibri"/>
              </a:rPr>
              <a:t>SORUMLULUĞU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1042" y="1536522"/>
            <a:ext cx="7701915" cy="4775282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243840" marR="5080" indent="-231775">
              <a:lnSpc>
                <a:spcPct val="95400"/>
              </a:lnSpc>
              <a:spcBef>
                <a:spcPts val="20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pc="-5" dirty="0">
                <a:latin typeface="Calibri"/>
                <a:cs typeface="Calibri"/>
              </a:rPr>
              <a:t>Kamu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görevlilerinin,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kamu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hizmetlerinin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yerine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getirilmesi</a:t>
            </a:r>
            <a:r>
              <a:rPr spc="3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sırasında 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sorumlulukları</a:t>
            </a:r>
            <a:r>
              <a:rPr dirty="0">
                <a:latin typeface="Calibri"/>
                <a:cs typeface="Calibri"/>
              </a:rPr>
              <a:t> ve </a:t>
            </a:r>
            <a:r>
              <a:rPr spc="-5" dirty="0">
                <a:latin typeface="Calibri"/>
                <a:cs typeface="Calibri"/>
              </a:rPr>
              <a:t>yükümlülükleri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konusunda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hesap</a:t>
            </a:r>
            <a:r>
              <a:rPr spc="2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verebilir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durumda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ve </a:t>
            </a:r>
            <a:r>
              <a:rPr spc="-44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kamusal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değerlendirme </a:t>
            </a:r>
            <a:r>
              <a:rPr dirty="0">
                <a:latin typeface="Calibri"/>
                <a:cs typeface="Calibri"/>
              </a:rPr>
              <a:t>ve</a:t>
            </a:r>
            <a:r>
              <a:rPr spc="-5" dirty="0">
                <a:latin typeface="Calibri"/>
                <a:cs typeface="Calibri"/>
              </a:rPr>
              <a:t> denetime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her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zaman</a:t>
            </a:r>
            <a:r>
              <a:rPr spc="2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açık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ve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hazır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olmaları </a:t>
            </a:r>
            <a:r>
              <a:rPr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gerekir.</a:t>
            </a:r>
            <a:endParaRPr dirty="0">
              <a:latin typeface="Calibri"/>
              <a:cs typeface="Calibri"/>
            </a:endParaRPr>
          </a:p>
          <a:p>
            <a:pPr marL="243840" marR="133985" indent="-231775">
              <a:lnSpc>
                <a:spcPts val="2280"/>
              </a:lnSpc>
              <a:spcBef>
                <a:spcPts val="6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pc="-10" dirty="0">
                <a:latin typeface="Calibri"/>
                <a:cs typeface="Calibri"/>
              </a:rPr>
              <a:t>Yönetici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kamu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görevlilerinin,</a:t>
            </a:r>
            <a:r>
              <a:rPr spc="2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kurumlarının</a:t>
            </a:r>
            <a:r>
              <a:rPr spc="2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amaç</a:t>
            </a:r>
            <a:r>
              <a:rPr spc="25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ve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politikalarına</a:t>
            </a:r>
            <a:r>
              <a:rPr spc="2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uygun </a:t>
            </a:r>
            <a:r>
              <a:rPr spc="-434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olmayan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işlem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veya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eylemleri</a:t>
            </a:r>
            <a:r>
              <a:rPr spc="2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engellemek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için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görev</a:t>
            </a:r>
            <a:r>
              <a:rPr spc="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ve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yetkilerinin</a:t>
            </a:r>
            <a:endParaRPr dirty="0">
              <a:latin typeface="Calibri"/>
              <a:cs typeface="Calibri"/>
            </a:endParaRPr>
          </a:p>
          <a:p>
            <a:pPr marL="243840">
              <a:lnSpc>
                <a:spcPts val="2155"/>
              </a:lnSpc>
            </a:pPr>
            <a:r>
              <a:rPr spc="-5" dirty="0">
                <a:latin typeface="Calibri"/>
                <a:cs typeface="Calibri"/>
              </a:rPr>
              <a:t>gerektirdiği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önlemleri </a:t>
            </a:r>
            <a:r>
              <a:rPr dirty="0">
                <a:latin typeface="Calibri"/>
                <a:cs typeface="Calibri"/>
              </a:rPr>
              <a:t>zamanında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almaları</a:t>
            </a:r>
            <a:r>
              <a:rPr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gerekir.</a:t>
            </a:r>
            <a:endParaRPr dirty="0">
              <a:latin typeface="Calibri"/>
              <a:cs typeface="Calibri"/>
            </a:endParaRPr>
          </a:p>
          <a:p>
            <a:pPr marL="243840" marR="360045" indent="-231775">
              <a:lnSpc>
                <a:spcPct val="95100"/>
              </a:lnSpc>
              <a:spcBef>
                <a:spcPts val="4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pc="-10" dirty="0">
                <a:latin typeface="Calibri"/>
                <a:cs typeface="Calibri"/>
              </a:rPr>
              <a:t>Yönetici</a:t>
            </a:r>
            <a:r>
              <a:rPr spc="-5" dirty="0">
                <a:latin typeface="Calibri"/>
                <a:cs typeface="Calibri"/>
              </a:rPr>
              <a:t> kamu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görevlilerinin,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yetkisi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içindeki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personelin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yolsuzluk 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yapmasını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önlemek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için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gerekli </a:t>
            </a:r>
            <a:r>
              <a:rPr spc="-5" dirty="0">
                <a:latin typeface="Calibri"/>
                <a:cs typeface="Calibri"/>
              </a:rPr>
              <a:t>tedbirleri alması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gerekir.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Bu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tedbirler; </a:t>
            </a:r>
            <a:r>
              <a:rPr spc="-44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yasal</a:t>
            </a:r>
            <a:r>
              <a:rPr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ve</a:t>
            </a:r>
            <a:r>
              <a:rPr spc="-5" dirty="0">
                <a:latin typeface="Calibri"/>
                <a:cs typeface="Calibri"/>
              </a:rPr>
              <a:t> idari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düzenlemeleri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uygulamayı,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eğitim</a:t>
            </a:r>
            <a:r>
              <a:rPr spc="55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ve</a:t>
            </a:r>
            <a:r>
              <a:rPr spc="-5" dirty="0">
                <a:latin typeface="Calibri"/>
                <a:cs typeface="Calibri"/>
              </a:rPr>
              <a:t> bilgilendirme</a:t>
            </a:r>
            <a:endParaRPr dirty="0">
              <a:latin typeface="Calibri"/>
              <a:cs typeface="Calibri"/>
            </a:endParaRPr>
          </a:p>
          <a:p>
            <a:pPr marL="243840" marR="159385">
              <a:lnSpc>
                <a:spcPts val="2280"/>
              </a:lnSpc>
              <a:spcBef>
                <a:spcPts val="80"/>
              </a:spcBef>
            </a:pPr>
            <a:r>
              <a:rPr spc="-5" dirty="0">
                <a:latin typeface="Calibri"/>
                <a:cs typeface="Calibri"/>
              </a:rPr>
              <a:t>konusunda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uygun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çalışmalar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yapmayı,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personelinin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karşı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karşıya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kaldığı </a:t>
            </a:r>
            <a:r>
              <a:rPr spc="-44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mali</a:t>
            </a:r>
            <a:r>
              <a:rPr dirty="0">
                <a:latin typeface="Calibri"/>
                <a:cs typeface="Calibri"/>
              </a:rPr>
              <a:t> ve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diğer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zorluklar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konusunda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dikkatli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davranmayı</a:t>
            </a:r>
            <a:r>
              <a:rPr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ve </a:t>
            </a:r>
            <a:r>
              <a:rPr spc="-5" dirty="0">
                <a:latin typeface="Calibri"/>
                <a:cs typeface="Calibri"/>
              </a:rPr>
              <a:t>kişisel</a:t>
            </a:r>
            <a:endParaRPr dirty="0">
              <a:latin typeface="Calibri"/>
              <a:cs typeface="Calibri"/>
            </a:endParaRPr>
          </a:p>
          <a:p>
            <a:pPr marL="243840">
              <a:lnSpc>
                <a:spcPts val="2225"/>
              </a:lnSpc>
            </a:pPr>
            <a:r>
              <a:rPr spc="-5" dirty="0">
                <a:latin typeface="Calibri"/>
                <a:cs typeface="Calibri"/>
              </a:rPr>
              <a:t>davranışlarıyla personeline </a:t>
            </a:r>
            <a:r>
              <a:rPr dirty="0">
                <a:latin typeface="Calibri"/>
                <a:cs typeface="Calibri"/>
              </a:rPr>
              <a:t>örnek </a:t>
            </a:r>
            <a:r>
              <a:rPr spc="-5" dirty="0">
                <a:latin typeface="Calibri"/>
                <a:cs typeface="Calibri"/>
              </a:rPr>
              <a:t>olmayı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5" dirty="0" err="1">
                <a:latin typeface="Calibri"/>
                <a:cs typeface="Calibri"/>
              </a:rPr>
              <a:t>kapsar</a:t>
            </a:r>
            <a:r>
              <a:rPr spc="-5" dirty="0">
                <a:latin typeface="Calibri"/>
                <a:cs typeface="Calibri"/>
              </a:rPr>
              <a:t>.</a:t>
            </a:r>
            <a:endParaRPr lang="tr-TR" spc="-5" dirty="0">
              <a:latin typeface="Calibri"/>
              <a:cs typeface="Calibri"/>
            </a:endParaRPr>
          </a:p>
          <a:p>
            <a:pPr marL="243840">
              <a:lnSpc>
                <a:spcPts val="2225"/>
              </a:lnSpc>
            </a:pPr>
            <a:r>
              <a:rPr lang="tr-TR" spc="-10" dirty="0">
                <a:latin typeface="Calibri"/>
                <a:cs typeface="Calibri"/>
              </a:rPr>
              <a:t>Yönetici</a:t>
            </a:r>
            <a:r>
              <a:rPr lang="tr-TR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kamu</a:t>
            </a:r>
            <a:r>
              <a:rPr lang="tr-TR" spc="10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görevlileri,</a:t>
            </a:r>
            <a:r>
              <a:rPr lang="tr-TR" spc="15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personeline</a:t>
            </a:r>
            <a:r>
              <a:rPr lang="tr-TR" spc="5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etik</a:t>
            </a:r>
            <a:r>
              <a:rPr lang="tr-TR" spc="15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davranış</a:t>
            </a:r>
            <a:r>
              <a:rPr lang="tr-TR" spc="-10" dirty="0">
                <a:latin typeface="Calibri"/>
                <a:cs typeface="Calibri"/>
              </a:rPr>
              <a:t> </a:t>
            </a:r>
            <a:r>
              <a:rPr lang="tr-TR" spc="5" dirty="0">
                <a:latin typeface="Calibri"/>
                <a:cs typeface="Calibri"/>
              </a:rPr>
              <a:t>ilkeleri</a:t>
            </a:r>
            <a:r>
              <a:rPr lang="tr-TR" spc="10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konusunda </a:t>
            </a:r>
            <a:r>
              <a:rPr lang="tr-TR" spc="-434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uygun</a:t>
            </a:r>
            <a:r>
              <a:rPr lang="tr-TR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eğitimi</a:t>
            </a:r>
            <a:r>
              <a:rPr lang="tr-TR" spc="-10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sağlamak,</a:t>
            </a:r>
            <a:r>
              <a:rPr lang="tr-TR" dirty="0">
                <a:latin typeface="Calibri"/>
                <a:cs typeface="Calibri"/>
              </a:rPr>
              <a:t> bu</a:t>
            </a:r>
            <a:r>
              <a:rPr lang="tr-TR" spc="5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ilkelere</a:t>
            </a:r>
            <a:r>
              <a:rPr lang="tr-TR" spc="-15" dirty="0">
                <a:latin typeface="Calibri"/>
                <a:cs typeface="Calibri"/>
              </a:rPr>
              <a:t> </a:t>
            </a:r>
            <a:r>
              <a:rPr lang="tr-TR" dirty="0">
                <a:latin typeface="Calibri"/>
                <a:cs typeface="Calibri"/>
              </a:rPr>
              <a:t>uyulup</a:t>
            </a:r>
            <a:r>
              <a:rPr lang="tr-TR" spc="5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uyulmadığını</a:t>
            </a:r>
            <a:r>
              <a:rPr lang="tr-TR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gözetlemek, </a:t>
            </a:r>
            <a:r>
              <a:rPr lang="tr-TR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geliriyle bağdaşmayan</a:t>
            </a:r>
            <a:r>
              <a:rPr lang="tr-TR" spc="20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yaşantısını</a:t>
            </a:r>
            <a:r>
              <a:rPr lang="tr-TR" spc="5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izlemek</a:t>
            </a:r>
            <a:r>
              <a:rPr lang="tr-TR" spc="15" dirty="0">
                <a:latin typeface="Calibri"/>
                <a:cs typeface="Calibri"/>
              </a:rPr>
              <a:t> </a:t>
            </a:r>
            <a:r>
              <a:rPr lang="tr-TR" dirty="0">
                <a:latin typeface="Calibri"/>
                <a:cs typeface="Calibri"/>
              </a:rPr>
              <a:t>ve </a:t>
            </a:r>
            <a:r>
              <a:rPr lang="tr-TR" spc="-5" dirty="0">
                <a:latin typeface="Calibri"/>
                <a:cs typeface="Calibri"/>
              </a:rPr>
              <a:t>etik</a:t>
            </a:r>
            <a:r>
              <a:rPr lang="tr-TR" spc="10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davranış konusunda </a:t>
            </a:r>
            <a:r>
              <a:rPr lang="tr-TR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rehberlik</a:t>
            </a:r>
            <a:r>
              <a:rPr lang="tr-TR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etmekle yükümlüdür.</a:t>
            </a:r>
            <a:endParaRPr lang="tr-TR" dirty="0">
              <a:latin typeface="Calibri"/>
              <a:cs typeface="Calibri"/>
            </a:endParaRPr>
          </a:p>
          <a:p>
            <a:pPr marL="243840">
              <a:lnSpc>
                <a:spcPts val="2225"/>
              </a:lnSpc>
            </a:pPr>
            <a:endParaRPr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9812" y="676478"/>
            <a:ext cx="552196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sz="2800" b="1" dirty="0">
                <a:latin typeface="Calibri"/>
                <a:cs typeface="Calibri"/>
              </a:rPr>
              <a:t>ESKİ</a:t>
            </a:r>
            <a:r>
              <a:rPr sz="2800" b="1" spc="-14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KAMU</a:t>
            </a:r>
            <a:r>
              <a:rPr sz="2800" b="1" spc="-14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GÖREVLİLERİ</a:t>
            </a:r>
            <a:r>
              <a:rPr sz="2800" b="1" spc="-10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İLE</a:t>
            </a:r>
            <a:r>
              <a:rPr sz="2800" b="1" spc="-114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İLİŞKİLER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09600" y="1524000"/>
            <a:ext cx="7734655" cy="260350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45745" marR="481330" indent="-231775">
              <a:lnSpc>
                <a:spcPts val="2520"/>
              </a:lnSpc>
              <a:spcBef>
                <a:spcPts val="290"/>
              </a:spcBef>
              <a:buFont typeface="Arial MT"/>
              <a:buChar char="•"/>
              <a:tabLst>
                <a:tab pos="246379" algn="l"/>
                <a:tab pos="247015" algn="l"/>
              </a:tabLst>
            </a:pPr>
            <a:r>
              <a:rPr spc="5" dirty="0"/>
              <a:t>Kamu </a:t>
            </a:r>
            <a:r>
              <a:rPr spc="-5" dirty="0"/>
              <a:t>görevlileri, eski kamu görevlilerini </a:t>
            </a:r>
            <a:r>
              <a:rPr spc="5" dirty="0"/>
              <a:t>kamu </a:t>
            </a:r>
            <a:r>
              <a:rPr spc="-5" dirty="0"/>
              <a:t>hizmetlerinden </a:t>
            </a:r>
            <a:r>
              <a:rPr spc="-484" dirty="0"/>
              <a:t> </a:t>
            </a:r>
            <a:r>
              <a:rPr dirty="0"/>
              <a:t>ayrıcalıklı </a:t>
            </a:r>
            <a:r>
              <a:rPr spc="-5" dirty="0"/>
              <a:t>bir şekilde faydalandıramaz, </a:t>
            </a:r>
            <a:r>
              <a:rPr dirty="0"/>
              <a:t>onlara </a:t>
            </a:r>
            <a:r>
              <a:rPr spc="-5" dirty="0"/>
              <a:t>imtiyazlı </a:t>
            </a:r>
            <a:r>
              <a:rPr dirty="0"/>
              <a:t> </a:t>
            </a:r>
            <a:r>
              <a:rPr spc="-5" dirty="0"/>
              <a:t>muamelede</a:t>
            </a:r>
            <a:r>
              <a:rPr spc="5" dirty="0"/>
              <a:t> </a:t>
            </a:r>
            <a:r>
              <a:rPr spc="-5" dirty="0"/>
              <a:t>bulunamaz.</a:t>
            </a:r>
          </a:p>
          <a:p>
            <a:pPr marL="245745" marR="5080" indent="-231775">
              <a:lnSpc>
                <a:spcPts val="2520"/>
              </a:lnSpc>
              <a:spcBef>
                <a:spcPts val="5"/>
              </a:spcBef>
              <a:buFont typeface="Arial MT"/>
              <a:buChar char="•"/>
              <a:tabLst>
                <a:tab pos="246379" algn="l"/>
                <a:tab pos="247015" algn="l"/>
              </a:tabLst>
            </a:pPr>
            <a:r>
              <a:rPr spc="5" dirty="0"/>
              <a:t>Kamu </a:t>
            </a:r>
            <a:r>
              <a:rPr spc="-5" dirty="0"/>
              <a:t>görevlerinden ayrılan </a:t>
            </a:r>
            <a:r>
              <a:rPr dirty="0"/>
              <a:t>kişilere, </a:t>
            </a:r>
            <a:r>
              <a:rPr spc="-5" dirty="0"/>
              <a:t>ilgili kanunlardaki </a:t>
            </a:r>
            <a:r>
              <a:rPr dirty="0"/>
              <a:t>hükümler </a:t>
            </a:r>
            <a:r>
              <a:rPr spc="5" dirty="0"/>
              <a:t> ve</a:t>
            </a:r>
            <a:r>
              <a:rPr spc="10" dirty="0"/>
              <a:t> </a:t>
            </a:r>
            <a:r>
              <a:rPr spc="-5" dirty="0"/>
              <a:t>süreler</a:t>
            </a:r>
            <a:r>
              <a:rPr spc="-10" dirty="0"/>
              <a:t> </a:t>
            </a:r>
            <a:r>
              <a:rPr spc="-5" dirty="0"/>
              <a:t>saklı</a:t>
            </a:r>
            <a:r>
              <a:rPr spc="-20" dirty="0"/>
              <a:t> </a:t>
            </a:r>
            <a:r>
              <a:rPr dirty="0"/>
              <a:t>kalmak</a:t>
            </a:r>
            <a:r>
              <a:rPr spc="5" dirty="0"/>
              <a:t> </a:t>
            </a:r>
            <a:r>
              <a:rPr spc="-5" dirty="0"/>
              <a:t>kaydıyla,</a:t>
            </a:r>
            <a:r>
              <a:rPr spc="5" dirty="0"/>
              <a:t> </a:t>
            </a:r>
            <a:r>
              <a:rPr spc="-5" dirty="0"/>
              <a:t>daha</a:t>
            </a:r>
            <a:r>
              <a:rPr spc="-15" dirty="0"/>
              <a:t> </a:t>
            </a:r>
            <a:r>
              <a:rPr dirty="0"/>
              <a:t>önce</a:t>
            </a:r>
            <a:r>
              <a:rPr spc="10" dirty="0"/>
              <a:t> </a:t>
            </a:r>
            <a:r>
              <a:rPr spc="-10" dirty="0"/>
              <a:t>görev</a:t>
            </a:r>
            <a:r>
              <a:rPr spc="-5" dirty="0"/>
              <a:t> </a:t>
            </a:r>
            <a:r>
              <a:rPr dirty="0"/>
              <a:t>yaptıkları</a:t>
            </a:r>
            <a:r>
              <a:rPr spc="5" dirty="0"/>
              <a:t> </a:t>
            </a:r>
            <a:r>
              <a:rPr spc="-5" dirty="0"/>
              <a:t>kurum</a:t>
            </a:r>
          </a:p>
          <a:p>
            <a:pPr marL="245745" marR="421005">
              <a:lnSpc>
                <a:spcPts val="2520"/>
              </a:lnSpc>
              <a:spcBef>
                <a:spcPts val="5"/>
              </a:spcBef>
            </a:pPr>
            <a:r>
              <a:rPr dirty="0"/>
              <a:t>veya </a:t>
            </a:r>
            <a:r>
              <a:rPr spc="-5" dirty="0"/>
              <a:t>kuruluştan, </a:t>
            </a:r>
            <a:r>
              <a:rPr dirty="0"/>
              <a:t>doğrudan veya </a:t>
            </a:r>
            <a:r>
              <a:rPr spc="-5" dirty="0"/>
              <a:t>dolaylı </a:t>
            </a:r>
            <a:r>
              <a:rPr dirty="0"/>
              <a:t>olarak </a:t>
            </a:r>
            <a:r>
              <a:rPr spc="-10" dirty="0"/>
              <a:t>herhangi </a:t>
            </a:r>
            <a:r>
              <a:rPr spc="-5" dirty="0"/>
              <a:t>bir </a:t>
            </a:r>
            <a:r>
              <a:rPr dirty="0"/>
              <a:t> yüklenicilik,</a:t>
            </a:r>
            <a:r>
              <a:rPr spc="-10" dirty="0"/>
              <a:t> </a:t>
            </a:r>
            <a:r>
              <a:rPr spc="-5" dirty="0"/>
              <a:t>komisyonculuk,</a:t>
            </a:r>
            <a:r>
              <a:rPr spc="15" dirty="0"/>
              <a:t> </a:t>
            </a:r>
            <a:r>
              <a:rPr spc="-5" dirty="0"/>
              <a:t>temsilcilik,</a:t>
            </a:r>
            <a:r>
              <a:rPr spc="15" dirty="0"/>
              <a:t> </a:t>
            </a:r>
            <a:r>
              <a:rPr spc="-5" dirty="0"/>
              <a:t>bilirkişilik,</a:t>
            </a:r>
            <a:r>
              <a:rPr spc="-10" dirty="0"/>
              <a:t> </a:t>
            </a:r>
            <a:r>
              <a:rPr spc="-5" dirty="0"/>
              <a:t>aracılık</a:t>
            </a:r>
            <a:r>
              <a:rPr spc="10" dirty="0"/>
              <a:t> </a:t>
            </a:r>
            <a:r>
              <a:rPr dirty="0"/>
              <a:t>veya</a:t>
            </a:r>
          </a:p>
          <a:p>
            <a:pPr marL="245745">
              <a:lnSpc>
                <a:spcPts val="2460"/>
              </a:lnSpc>
            </a:pPr>
            <a:r>
              <a:rPr spc="-5" dirty="0"/>
              <a:t>benzeri</a:t>
            </a:r>
            <a:r>
              <a:rPr dirty="0"/>
              <a:t> </a:t>
            </a:r>
            <a:r>
              <a:rPr spc="-5" dirty="0"/>
              <a:t>görev </a:t>
            </a:r>
            <a:r>
              <a:rPr spc="5" dirty="0"/>
              <a:t>ve</a:t>
            </a:r>
            <a:r>
              <a:rPr spc="-20" dirty="0"/>
              <a:t> </a:t>
            </a:r>
            <a:r>
              <a:rPr dirty="0"/>
              <a:t>iş</a:t>
            </a:r>
            <a:r>
              <a:rPr spc="-15" dirty="0"/>
              <a:t> </a:t>
            </a:r>
            <a:r>
              <a:rPr spc="-5" dirty="0"/>
              <a:t>verilemez.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8197" y="676478"/>
            <a:ext cx="449897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dirty="0">
                <a:latin typeface="Calibri"/>
                <a:cs typeface="Calibri"/>
              </a:rPr>
              <a:t>MAL</a:t>
            </a:r>
            <a:r>
              <a:rPr sz="2800" b="1" spc="-15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Bİ</a:t>
            </a:r>
            <a:r>
              <a:rPr sz="2800" b="1" spc="-10" dirty="0">
                <a:latin typeface="Calibri"/>
                <a:cs typeface="Calibri"/>
              </a:rPr>
              <a:t>L</a:t>
            </a:r>
            <a:r>
              <a:rPr sz="2800" b="1" spc="-5" dirty="0">
                <a:latin typeface="Calibri"/>
                <a:cs typeface="Calibri"/>
              </a:rPr>
              <a:t>DİRİ</a:t>
            </a:r>
            <a:r>
              <a:rPr sz="2800" b="1" spc="-15" dirty="0">
                <a:latin typeface="Calibri"/>
                <a:cs typeface="Calibri"/>
              </a:rPr>
              <a:t>M</a:t>
            </a:r>
            <a:r>
              <a:rPr sz="2800" b="1" dirty="0">
                <a:latin typeface="Calibri"/>
                <a:cs typeface="Calibri"/>
              </a:rPr>
              <a:t>İ</a:t>
            </a:r>
            <a:r>
              <a:rPr sz="2800" b="1" spc="-10" dirty="0">
                <a:latin typeface="Calibri"/>
                <a:cs typeface="Calibri"/>
              </a:rPr>
              <a:t>N</a:t>
            </a:r>
            <a:r>
              <a:rPr sz="2800" b="1" spc="-20" dirty="0">
                <a:latin typeface="Calibri"/>
                <a:cs typeface="Calibri"/>
              </a:rPr>
              <a:t>D</a:t>
            </a:r>
            <a:r>
              <a:rPr sz="2800" b="1" spc="5" dirty="0">
                <a:latin typeface="Calibri"/>
                <a:cs typeface="Calibri"/>
              </a:rPr>
              <a:t>E</a:t>
            </a:r>
            <a:r>
              <a:rPr sz="2800" b="1" spc="-12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B</a:t>
            </a:r>
            <a:r>
              <a:rPr sz="2800" b="1" spc="-10" dirty="0">
                <a:latin typeface="Calibri"/>
                <a:cs typeface="Calibri"/>
              </a:rPr>
              <a:t>ULU</a:t>
            </a:r>
            <a:r>
              <a:rPr sz="2800" b="1" spc="-25" dirty="0">
                <a:latin typeface="Calibri"/>
                <a:cs typeface="Calibri"/>
              </a:rPr>
              <a:t>N</a:t>
            </a:r>
            <a:r>
              <a:rPr sz="2800" b="1" dirty="0">
                <a:latin typeface="Calibri"/>
                <a:cs typeface="Calibri"/>
              </a:rPr>
              <a:t>MA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0722" y="1371600"/>
            <a:ext cx="7742555" cy="42922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243840" marR="402590" indent="-231775" algn="just">
              <a:lnSpc>
                <a:spcPct val="95800"/>
              </a:lnSpc>
              <a:spcBef>
                <a:spcPts val="215"/>
              </a:spcBef>
              <a:buFont typeface="Arial MT"/>
              <a:buChar char="•"/>
              <a:tabLst>
                <a:tab pos="241300" algn="l"/>
              </a:tabLst>
            </a:pPr>
            <a:r>
              <a:rPr spc="-5" dirty="0">
                <a:latin typeface="Calibri"/>
                <a:cs typeface="Calibri"/>
              </a:rPr>
              <a:t>3628 sayılı </a:t>
            </a:r>
            <a:r>
              <a:rPr dirty="0">
                <a:latin typeface="Calibri"/>
                <a:cs typeface="Calibri"/>
              </a:rPr>
              <a:t>Mal </a:t>
            </a:r>
            <a:r>
              <a:rPr spc="-5" dirty="0">
                <a:latin typeface="Calibri"/>
                <a:cs typeface="Calibri"/>
              </a:rPr>
              <a:t>Bildiriminde </a:t>
            </a:r>
            <a:r>
              <a:rPr dirty="0">
                <a:latin typeface="Calibri"/>
                <a:cs typeface="Calibri"/>
              </a:rPr>
              <a:t>Bulunulması, </a:t>
            </a:r>
            <a:r>
              <a:rPr spc="-5" dirty="0">
                <a:latin typeface="Calibri"/>
                <a:cs typeface="Calibri"/>
              </a:rPr>
              <a:t>Rüşvet ve Yolsuzluklarla </a:t>
            </a:r>
            <a:r>
              <a:rPr spc="-459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Mücadele Kanunu </a:t>
            </a:r>
            <a:r>
              <a:rPr spc="-10" dirty="0">
                <a:latin typeface="Calibri"/>
                <a:cs typeface="Calibri"/>
              </a:rPr>
              <a:t>hükümleri </a:t>
            </a:r>
            <a:r>
              <a:rPr dirty="0">
                <a:latin typeface="Calibri"/>
                <a:cs typeface="Calibri"/>
              </a:rPr>
              <a:t>uyarınca, bu kanun </a:t>
            </a:r>
            <a:r>
              <a:rPr spc="-5" dirty="0">
                <a:latin typeface="Calibri"/>
                <a:cs typeface="Calibri"/>
              </a:rPr>
              <a:t>kapsamına </a:t>
            </a:r>
            <a:r>
              <a:rPr dirty="0">
                <a:latin typeface="Calibri"/>
                <a:cs typeface="Calibri"/>
              </a:rPr>
              <a:t>giren </a:t>
            </a:r>
            <a:r>
              <a:rPr spc="-459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kamu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görevlilerinin,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kendilerine,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eşlerine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ve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velayetleri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altındaki</a:t>
            </a:r>
            <a:endParaRPr dirty="0">
              <a:latin typeface="Calibri"/>
              <a:cs typeface="Calibri"/>
            </a:endParaRPr>
          </a:p>
          <a:p>
            <a:pPr marL="243840" marR="5080">
              <a:lnSpc>
                <a:spcPct val="95300"/>
              </a:lnSpc>
            </a:pPr>
            <a:r>
              <a:rPr dirty="0">
                <a:latin typeface="Calibri"/>
                <a:cs typeface="Calibri"/>
              </a:rPr>
              <a:t>çocuklarına</a:t>
            </a:r>
            <a:r>
              <a:rPr spc="3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ait</a:t>
            </a:r>
            <a:r>
              <a:rPr spc="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bulunan</a:t>
            </a:r>
            <a:r>
              <a:rPr spc="3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taşınmaz</a:t>
            </a:r>
            <a:r>
              <a:rPr spc="3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malları</a:t>
            </a:r>
            <a:r>
              <a:rPr spc="3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ve</a:t>
            </a:r>
            <a:r>
              <a:rPr spc="4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görevliye</a:t>
            </a:r>
            <a:r>
              <a:rPr spc="4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yapılan</a:t>
            </a:r>
            <a:r>
              <a:rPr spc="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aylık 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net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ödemenin,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görevliye</a:t>
            </a:r>
            <a:r>
              <a:rPr spc="2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ödeme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yapılmayan </a:t>
            </a:r>
            <a:r>
              <a:rPr spc="-5" dirty="0">
                <a:latin typeface="Calibri"/>
                <a:cs typeface="Calibri"/>
              </a:rPr>
              <a:t>durumlarda </a:t>
            </a:r>
            <a:r>
              <a:rPr spc="-15" dirty="0">
                <a:latin typeface="Calibri"/>
                <a:cs typeface="Calibri"/>
              </a:rPr>
              <a:t>ise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birinci 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derece devlet </a:t>
            </a:r>
            <a:r>
              <a:rPr dirty="0">
                <a:latin typeface="Calibri"/>
                <a:cs typeface="Calibri"/>
              </a:rPr>
              <a:t>memurlarına yapılan aylık net </a:t>
            </a:r>
            <a:r>
              <a:rPr spc="-5" dirty="0">
                <a:latin typeface="Calibri"/>
                <a:cs typeface="Calibri"/>
              </a:rPr>
              <a:t>ödemenin </a:t>
            </a:r>
            <a:r>
              <a:rPr spc="-10" dirty="0">
                <a:latin typeface="Calibri"/>
                <a:cs typeface="Calibri"/>
              </a:rPr>
              <a:t>beş </a:t>
            </a:r>
            <a:r>
              <a:rPr spc="-5" dirty="0">
                <a:latin typeface="Calibri"/>
                <a:cs typeface="Calibri"/>
              </a:rPr>
              <a:t>katından </a:t>
            </a:r>
            <a:r>
              <a:rPr dirty="0">
                <a:latin typeface="Calibri"/>
                <a:cs typeface="Calibri"/>
              </a:rPr>
              <a:t> fazla tutardaki </a:t>
            </a:r>
            <a:r>
              <a:rPr spc="-5" dirty="0">
                <a:latin typeface="Calibri"/>
                <a:cs typeface="Calibri"/>
              </a:rPr>
              <a:t>her </a:t>
            </a:r>
            <a:r>
              <a:rPr dirty="0">
                <a:latin typeface="Calibri"/>
                <a:cs typeface="Calibri"/>
              </a:rPr>
              <a:t>biri </a:t>
            </a:r>
            <a:r>
              <a:rPr spc="-5" dirty="0">
                <a:latin typeface="Calibri"/>
                <a:cs typeface="Calibri"/>
              </a:rPr>
              <a:t>için ayrı </a:t>
            </a:r>
            <a:r>
              <a:rPr dirty="0">
                <a:latin typeface="Calibri"/>
                <a:cs typeface="Calibri"/>
              </a:rPr>
              <a:t>olmak </a:t>
            </a:r>
            <a:r>
              <a:rPr spc="-5" dirty="0">
                <a:latin typeface="Calibri"/>
                <a:cs typeface="Calibri"/>
              </a:rPr>
              <a:t>üzere, para, </a:t>
            </a:r>
            <a:r>
              <a:rPr spc="-10" dirty="0">
                <a:latin typeface="Calibri"/>
                <a:cs typeface="Calibri"/>
              </a:rPr>
              <a:t>hisse </a:t>
            </a:r>
            <a:r>
              <a:rPr spc="-5" dirty="0">
                <a:latin typeface="Calibri"/>
                <a:cs typeface="Calibri"/>
              </a:rPr>
              <a:t>senetleri </a:t>
            </a:r>
            <a:r>
              <a:rPr spc="-10" dirty="0">
                <a:latin typeface="Calibri"/>
                <a:cs typeface="Calibri"/>
              </a:rPr>
              <a:t>ve 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tahviller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ile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altın,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mücevher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5" dirty="0">
                <a:latin typeface="Calibri"/>
                <a:cs typeface="Calibri"/>
              </a:rPr>
              <a:t>ve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diğer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taşınır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malları,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hakları,</a:t>
            </a:r>
            <a:r>
              <a:rPr spc="434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alacakları</a:t>
            </a:r>
            <a:endParaRPr dirty="0">
              <a:latin typeface="Calibri"/>
              <a:cs typeface="Calibri"/>
            </a:endParaRPr>
          </a:p>
          <a:p>
            <a:pPr marL="243840" marR="544830">
              <a:lnSpc>
                <a:spcPts val="2400"/>
              </a:lnSpc>
              <a:spcBef>
                <a:spcPts val="85"/>
              </a:spcBef>
            </a:pPr>
            <a:r>
              <a:rPr spc="5" dirty="0">
                <a:latin typeface="Calibri"/>
                <a:cs typeface="Calibri"/>
              </a:rPr>
              <a:t>ve </a:t>
            </a:r>
            <a:r>
              <a:rPr spc="-5" dirty="0">
                <a:latin typeface="Calibri"/>
                <a:cs typeface="Calibri"/>
              </a:rPr>
              <a:t>gelirleriyle </a:t>
            </a:r>
            <a:r>
              <a:rPr dirty="0">
                <a:latin typeface="Calibri"/>
                <a:cs typeface="Calibri"/>
              </a:rPr>
              <a:t>bunların kaynakları, </a:t>
            </a:r>
            <a:r>
              <a:rPr spc="-5" dirty="0">
                <a:latin typeface="Calibri"/>
                <a:cs typeface="Calibri"/>
              </a:rPr>
              <a:t>borçları </a:t>
            </a:r>
            <a:r>
              <a:rPr spc="5" dirty="0">
                <a:latin typeface="Calibri"/>
                <a:cs typeface="Calibri"/>
              </a:rPr>
              <a:t>ve </a:t>
            </a:r>
            <a:r>
              <a:rPr spc="-5" dirty="0">
                <a:latin typeface="Calibri"/>
                <a:cs typeface="Calibri"/>
              </a:rPr>
              <a:t>sebepleri hakkında </a:t>
            </a:r>
            <a:r>
              <a:rPr spc="-459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yetkili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makamlara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mal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bildiriminde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bulunmaları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gerekir.</a:t>
            </a:r>
            <a:endParaRPr dirty="0">
              <a:latin typeface="Calibri"/>
              <a:cs typeface="Calibri"/>
            </a:endParaRPr>
          </a:p>
          <a:p>
            <a:pPr marL="241300" indent="-228600">
              <a:lnSpc>
                <a:spcPts val="22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dirty="0">
                <a:latin typeface="Calibri"/>
                <a:cs typeface="Calibri"/>
              </a:rPr>
              <a:t>Kurul,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gerek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gördüğü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takdirde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mal</a:t>
            </a:r>
            <a:r>
              <a:rPr spc="-5" dirty="0">
                <a:latin typeface="Calibri"/>
                <a:cs typeface="Calibri"/>
              </a:rPr>
              <a:t> bildirimlerini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inceleme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yetkisine</a:t>
            </a:r>
            <a:endParaRPr dirty="0">
              <a:latin typeface="Calibri"/>
              <a:cs typeface="Calibri"/>
            </a:endParaRPr>
          </a:p>
          <a:p>
            <a:pPr marL="243840" marR="459740">
              <a:lnSpc>
                <a:spcPts val="2400"/>
              </a:lnSpc>
              <a:spcBef>
                <a:spcPts val="120"/>
              </a:spcBef>
            </a:pPr>
            <a:r>
              <a:rPr spc="-5" dirty="0">
                <a:latin typeface="Calibri"/>
                <a:cs typeface="Calibri"/>
              </a:rPr>
              <a:t>sahiptir. </a:t>
            </a:r>
            <a:r>
              <a:rPr dirty="0">
                <a:latin typeface="Calibri"/>
                <a:cs typeface="Calibri"/>
              </a:rPr>
              <a:t>Mal </a:t>
            </a:r>
            <a:r>
              <a:rPr spc="-5" dirty="0">
                <a:latin typeface="Calibri"/>
                <a:cs typeface="Calibri"/>
              </a:rPr>
              <a:t>bildirimlerindeki </a:t>
            </a:r>
            <a:r>
              <a:rPr dirty="0">
                <a:latin typeface="Calibri"/>
                <a:cs typeface="Calibri"/>
              </a:rPr>
              <a:t>bilgilerin </a:t>
            </a:r>
            <a:r>
              <a:rPr spc="-5" dirty="0">
                <a:latin typeface="Calibri"/>
                <a:cs typeface="Calibri"/>
              </a:rPr>
              <a:t>doğruluğunun kontrolü </a:t>
            </a:r>
            <a:r>
              <a:rPr dirty="0">
                <a:latin typeface="Calibri"/>
                <a:cs typeface="Calibri"/>
              </a:rPr>
              <a:t> amacıyla </a:t>
            </a:r>
            <a:r>
              <a:rPr spc="-5" dirty="0">
                <a:latin typeface="Calibri"/>
                <a:cs typeface="Calibri"/>
              </a:rPr>
              <a:t>ilgili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kişi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ve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kuruluşlar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(bankalar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5" dirty="0">
                <a:latin typeface="Calibri"/>
                <a:cs typeface="Calibri"/>
              </a:rPr>
              <a:t>ve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özel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 err="1">
                <a:latin typeface="Calibri"/>
                <a:cs typeface="Calibri"/>
              </a:rPr>
              <a:t>finans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5" dirty="0" err="1">
                <a:latin typeface="Calibri"/>
                <a:cs typeface="Calibri"/>
              </a:rPr>
              <a:t>kurumları</a:t>
            </a:r>
            <a:r>
              <a:rPr lang="tr-TR" spc="-5" dirty="0">
                <a:latin typeface="Calibri"/>
                <a:cs typeface="Calibri"/>
              </a:rPr>
              <a:t> </a:t>
            </a:r>
            <a:r>
              <a:rPr lang="tr-TR" spc="-5" dirty="0"/>
              <a:t>dahil)</a:t>
            </a:r>
            <a:r>
              <a:rPr lang="tr-TR" spc="10" dirty="0"/>
              <a:t> </a:t>
            </a:r>
            <a:r>
              <a:rPr lang="tr-TR" spc="-5" dirty="0"/>
              <a:t>kendilerinden</a:t>
            </a:r>
            <a:r>
              <a:rPr lang="tr-TR" spc="10" dirty="0"/>
              <a:t> </a:t>
            </a:r>
            <a:r>
              <a:rPr lang="tr-TR" dirty="0"/>
              <a:t>talep</a:t>
            </a:r>
            <a:r>
              <a:rPr lang="tr-TR" spc="-10" dirty="0"/>
              <a:t> </a:t>
            </a:r>
            <a:r>
              <a:rPr lang="tr-TR" spc="-5" dirty="0"/>
              <a:t>edilen</a:t>
            </a:r>
            <a:r>
              <a:rPr lang="tr-TR" spc="10" dirty="0"/>
              <a:t> </a:t>
            </a:r>
            <a:r>
              <a:rPr lang="tr-TR" spc="-5" dirty="0"/>
              <a:t>bilgileri,</a:t>
            </a:r>
            <a:r>
              <a:rPr lang="tr-TR" spc="-15" dirty="0"/>
              <a:t> </a:t>
            </a:r>
            <a:r>
              <a:rPr lang="tr-TR" spc="5" dirty="0"/>
              <a:t>en</a:t>
            </a:r>
            <a:r>
              <a:rPr lang="tr-TR" spc="10" dirty="0"/>
              <a:t> </a:t>
            </a:r>
            <a:r>
              <a:rPr lang="tr-TR" dirty="0"/>
              <a:t>geç</a:t>
            </a:r>
            <a:r>
              <a:rPr lang="tr-TR" spc="-15" dirty="0"/>
              <a:t> </a:t>
            </a:r>
            <a:r>
              <a:rPr lang="tr-TR" spc="-5" dirty="0"/>
              <a:t>otuz</a:t>
            </a:r>
            <a:r>
              <a:rPr lang="tr-TR" spc="10" dirty="0"/>
              <a:t> </a:t>
            </a:r>
            <a:r>
              <a:rPr lang="tr-TR" dirty="0"/>
              <a:t>gün</a:t>
            </a:r>
            <a:r>
              <a:rPr lang="tr-TR" spc="-25" dirty="0"/>
              <a:t> </a:t>
            </a:r>
            <a:r>
              <a:rPr lang="tr-TR" spc="-5" dirty="0"/>
              <a:t>içinde </a:t>
            </a:r>
            <a:r>
              <a:rPr lang="tr-TR" spc="-459" dirty="0"/>
              <a:t> </a:t>
            </a:r>
            <a:r>
              <a:rPr lang="tr-TR" dirty="0"/>
              <a:t>Kurul’a</a:t>
            </a:r>
            <a:r>
              <a:rPr lang="tr-TR" spc="-30" dirty="0"/>
              <a:t> </a:t>
            </a:r>
            <a:r>
              <a:rPr lang="tr-TR" dirty="0"/>
              <a:t>vermekle</a:t>
            </a:r>
            <a:r>
              <a:rPr lang="tr-TR" spc="-15" dirty="0"/>
              <a:t> </a:t>
            </a:r>
            <a:r>
              <a:rPr lang="tr-TR" dirty="0"/>
              <a:t>yükümlüdürler.</a:t>
            </a:r>
            <a:endParaRPr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4236" y="655142"/>
            <a:ext cx="657542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5" dirty="0">
                <a:latin typeface="Calibri"/>
                <a:cs typeface="Calibri"/>
              </a:rPr>
              <a:t>KA</a:t>
            </a:r>
            <a:r>
              <a:rPr sz="2800" b="1" spc="-5" dirty="0">
                <a:latin typeface="Calibri"/>
                <a:cs typeface="Calibri"/>
              </a:rPr>
              <a:t>M</a:t>
            </a:r>
            <a:r>
              <a:rPr sz="2800" b="1" spc="5" dirty="0">
                <a:latin typeface="Calibri"/>
                <a:cs typeface="Calibri"/>
              </a:rPr>
              <a:t>U</a:t>
            </a:r>
            <a:r>
              <a:rPr sz="2800" b="1" spc="-185" dirty="0">
                <a:latin typeface="Calibri"/>
                <a:cs typeface="Calibri"/>
              </a:rPr>
              <a:t> </a:t>
            </a:r>
            <a:r>
              <a:rPr sz="2800" b="1" spc="10" dirty="0">
                <a:latin typeface="Calibri"/>
                <a:cs typeface="Calibri"/>
              </a:rPr>
              <a:t>G</a:t>
            </a:r>
            <a:r>
              <a:rPr sz="2800" b="1" dirty="0">
                <a:latin typeface="Calibri"/>
                <a:cs typeface="Calibri"/>
              </a:rPr>
              <a:t>Ö</a:t>
            </a:r>
            <a:r>
              <a:rPr sz="2800" b="1" spc="-25" dirty="0">
                <a:latin typeface="Calibri"/>
                <a:cs typeface="Calibri"/>
              </a:rPr>
              <a:t>R</a:t>
            </a:r>
            <a:r>
              <a:rPr sz="2800" b="1" spc="5" dirty="0">
                <a:latin typeface="Calibri"/>
                <a:cs typeface="Calibri"/>
              </a:rPr>
              <a:t>EV</a:t>
            </a:r>
            <a:r>
              <a:rPr sz="2800" b="1" spc="-25" dirty="0">
                <a:latin typeface="Calibri"/>
                <a:cs typeface="Calibri"/>
              </a:rPr>
              <a:t>L</a:t>
            </a:r>
            <a:r>
              <a:rPr sz="2800" b="1" dirty="0">
                <a:latin typeface="Calibri"/>
                <a:cs typeface="Calibri"/>
              </a:rPr>
              <a:t>İ</a:t>
            </a:r>
            <a:r>
              <a:rPr sz="2800" b="1" spc="-20" dirty="0">
                <a:latin typeface="Calibri"/>
                <a:cs typeface="Calibri"/>
              </a:rPr>
              <a:t>L</a:t>
            </a:r>
            <a:r>
              <a:rPr sz="2800" b="1" dirty="0">
                <a:latin typeface="Calibri"/>
                <a:cs typeface="Calibri"/>
              </a:rPr>
              <a:t>ERİ</a:t>
            </a:r>
            <a:r>
              <a:rPr sz="2800" b="1" spc="-180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ET</a:t>
            </a:r>
            <a:r>
              <a:rPr sz="2800" b="1" spc="-10" dirty="0">
                <a:latin typeface="Calibri"/>
                <a:cs typeface="Calibri"/>
              </a:rPr>
              <a:t>İ</a:t>
            </a:r>
            <a:r>
              <a:rPr sz="2800" b="1" spc="5" dirty="0">
                <a:latin typeface="Calibri"/>
                <a:cs typeface="Calibri"/>
              </a:rPr>
              <a:t>K</a:t>
            </a:r>
            <a:r>
              <a:rPr sz="2800" b="1" spc="-18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DA</a:t>
            </a:r>
            <a:r>
              <a:rPr sz="2800" b="1" spc="-20" dirty="0">
                <a:latin typeface="Calibri"/>
                <a:cs typeface="Calibri"/>
              </a:rPr>
              <a:t>V</a:t>
            </a:r>
            <a:r>
              <a:rPr sz="2800" b="1" spc="5" dirty="0">
                <a:latin typeface="Calibri"/>
                <a:cs typeface="Calibri"/>
              </a:rPr>
              <a:t>RANIŞ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İ</a:t>
            </a:r>
            <a:r>
              <a:rPr sz="2800" b="1" spc="-20" dirty="0">
                <a:latin typeface="Calibri"/>
                <a:cs typeface="Calibri"/>
              </a:rPr>
              <a:t>LK</a:t>
            </a:r>
            <a:r>
              <a:rPr sz="2800" b="1" spc="5" dirty="0">
                <a:latin typeface="Calibri"/>
                <a:cs typeface="Calibri"/>
              </a:rPr>
              <a:t>E</a:t>
            </a:r>
            <a:r>
              <a:rPr sz="2800" b="1" spc="-40" dirty="0">
                <a:latin typeface="Calibri"/>
                <a:cs typeface="Calibri"/>
              </a:rPr>
              <a:t>L</a:t>
            </a:r>
            <a:r>
              <a:rPr sz="2800" b="1" spc="5" dirty="0">
                <a:latin typeface="Calibri"/>
                <a:cs typeface="Calibri"/>
              </a:rPr>
              <a:t>E</a:t>
            </a:r>
            <a:r>
              <a:rPr sz="2800" b="1" spc="-20" dirty="0">
                <a:latin typeface="Calibri"/>
                <a:cs typeface="Calibri"/>
              </a:rPr>
              <a:t>R</a:t>
            </a:r>
            <a:r>
              <a:rPr sz="2800" b="1" dirty="0">
                <a:latin typeface="Calibri"/>
                <a:cs typeface="Calibri"/>
              </a:rPr>
              <a:t>İ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932" y="1395145"/>
            <a:ext cx="7514590" cy="438340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80670" indent="-268605">
              <a:lnSpc>
                <a:spcPct val="100000"/>
              </a:lnSpc>
              <a:spcBef>
                <a:spcPts val="385"/>
              </a:spcBef>
              <a:buFont typeface="Calibri"/>
              <a:buAutoNum type="arabicPeriod" startAt="9"/>
              <a:tabLst>
                <a:tab pos="281305" algn="l"/>
              </a:tabLst>
            </a:pPr>
            <a:r>
              <a:rPr sz="2100" dirty="0">
                <a:latin typeface="Calibri"/>
                <a:cs typeface="Calibri"/>
              </a:rPr>
              <a:t>Görevini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yaparken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her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türlü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çıkar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çatışmasından</a:t>
            </a:r>
            <a:r>
              <a:rPr sz="2100" spc="-15" dirty="0">
                <a:latin typeface="Calibri"/>
                <a:cs typeface="Calibri"/>
              </a:rPr>
              <a:t> kaçınmak,</a:t>
            </a:r>
            <a:endParaRPr sz="2100">
              <a:latin typeface="Calibri"/>
              <a:cs typeface="Calibri"/>
            </a:endParaRPr>
          </a:p>
          <a:p>
            <a:pPr marL="414655" indent="-402590">
              <a:lnSpc>
                <a:spcPct val="100000"/>
              </a:lnSpc>
              <a:spcBef>
                <a:spcPts val="285"/>
              </a:spcBef>
              <a:buFont typeface="Calibri"/>
              <a:buAutoNum type="arabicPeriod" startAt="9"/>
              <a:tabLst>
                <a:tab pos="415290" algn="l"/>
              </a:tabLst>
            </a:pPr>
            <a:r>
              <a:rPr sz="2100" dirty="0">
                <a:latin typeface="Calibri"/>
                <a:cs typeface="Calibri"/>
              </a:rPr>
              <a:t>Görev </a:t>
            </a:r>
            <a:r>
              <a:rPr sz="2100" spc="-5" dirty="0">
                <a:latin typeface="Calibri"/>
                <a:cs typeface="Calibri"/>
              </a:rPr>
              <a:t>ve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yetkilerini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menfaat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sağlamak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amacıyla</a:t>
            </a:r>
            <a:r>
              <a:rPr sz="2100" spc="80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kullanmamak,</a:t>
            </a:r>
            <a:endParaRPr sz="2100">
              <a:latin typeface="Calibri"/>
              <a:cs typeface="Calibri"/>
            </a:endParaRPr>
          </a:p>
          <a:p>
            <a:pPr marL="12700" marR="5080">
              <a:lnSpc>
                <a:spcPts val="2400"/>
              </a:lnSpc>
              <a:spcBef>
                <a:spcPts val="375"/>
              </a:spcBef>
              <a:buFont typeface="Calibri"/>
              <a:buAutoNum type="arabicPeriod" startAt="9"/>
              <a:tabLst>
                <a:tab pos="400050" algn="l"/>
              </a:tabLst>
            </a:pPr>
            <a:r>
              <a:rPr sz="2100" spc="-5" dirty="0">
                <a:latin typeface="Calibri"/>
                <a:cs typeface="Calibri"/>
              </a:rPr>
              <a:t>Hediye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alma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yasağı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kapsamındaki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hediyeleri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almamak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spc="5" dirty="0">
                <a:latin typeface="Calibri"/>
                <a:cs typeface="Calibri"/>
              </a:rPr>
              <a:t>ve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bu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yasak </a:t>
            </a:r>
            <a:r>
              <a:rPr sz="2100" spc="-459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kapsamında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bir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menfaat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sağlamamak,</a:t>
            </a:r>
            <a:endParaRPr sz="2100">
              <a:latin typeface="Calibri"/>
              <a:cs typeface="Calibri"/>
            </a:endParaRPr>
          </a:p>
          <a:p>
            <a:pPr marL="414655" indent="-402590">
              <a:lnSpc>
                <a:spcPts val="2460"/>
              </a:lnSpc>
              <a:buFont typeface="Calibri"/>
              <a:buAutoNum type="arabicPeriod" startAt="9"/>
              <a:tabLst>
                <a:tab pos="415290" algn="l"/>
              </a:tabLst>
            </a:pPr>
            <a:r>
              <a:rPr sz="2100" spc="5" dirty="0">
                <a:latin typeface="Calibri"/>
                <a:cs typeface="Calibri"/>
              </a:rPr>
              <a:t>Kamu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mallarını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etik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kurallara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uygun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olarak</a:t>
            </a:r>
            <a:r>
              <a:rPr sz="2100" spc="45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kullanmak,</a:t>
            </a:r>
            <a:endParaRPr sz="2100">
              <a:latin typeface="Calibri"/>
              <a:cs typeface="Calibri"/>
            </a:endParaRPr>
          </a:p>
          <a:p>
            <a:pPr marL="414655" indent="-402590">
              <a:lnSpc>
                <a:spcPct val="100000"/>
              </a:lnSpc>
              <a:spcBef>
                <a:spcPts val="290"/>
              </a:spcBef>
              <a:buFont typeface="Calibri"/>
              <a:buAutoNum type="arabicPeriod" startAt="9"/>
              <a:tabLst>
                <a:tab pos="415290" algn="l"/>
              </a:tabLst>
            </a:pPr>
            <a:r>
              <a:rPr sz="2100" spc="-5" dirty="0">
                <a:latin typeface="Calibri"/>
                <a:cs typeface="Calibri"/>
              </a:rPr>
              <a:t>Görevinde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savurganlıktan</a:t>
            </a:r>
            <a:r>
              <a:rPr sz="2100" spc="-5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kaçınmak,</a:t>
            </a:r>
            <a:endParaRPr sz="2100">
              <a:latin typeface="Calibri"/>
              <a:cs typeface="Calibri"/>
            </a:endParaRPr>
          </a:p>
          <a:p>
            <a:pPr marL="12700" marR="612140">
              <a:lnSpc>
                <a:spcPts val="2470"/>
              </a:lnSpc>
              <a:spcBef>
                <a:spcPts val="390"/>
              </a:spcBef>
              <a:buFont typeface="Calibri"/>
              <a:buAutoNum type="arabicPeriod" startAt="9"/>
              <a:tabLst>
                <a:tab pos="415290" algn="l"/>
              </a:tabLst>
            </a:pPr>
            <a:r>
              <a:rPr sz="2100" dirty="0">
                <a:latin typeface="Calibri"/>
                <a:cs typeface="Calibri"/>
              </a:rPr>
              <a:t>Kurumunu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bağlayıcı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açıklamalarda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spc="5" dirty="0">
                <a:latin typeface="Calibri"/>
                <a:cs typeface="Calibri"/>
              </a:rPr>
              <a:t>ve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gerçek dışı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beyanlarda </a:t>
            </a:r>
            <a:r>
              <a:rPr sz="2100" spc="-459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bulunmamak,</a:t>
            </a:r>
            <a:endParaRPr sz="2100">
              <a:latin typeface="Calibri"/>
              <a:cs typeface="Calibri"/>
            </a:endParaRPr>
          </a:p>
          <a:p>
            <a:pPr marL="414655" indent="-402590">
              <a:lnSpc>
                <a:spcPts val="2285"/>
              </a:lnSpc>
              <a:buFont typeface="Calibri"/>
              <a:buAutoNum type="arabicPeriod" startAt="9"/>
              <a:tabLst>
                <a:tab pos="415290" algn="l"/>
              </a:tabLst>
            </a:pPr>
            <a:r>
              <a:rPr sz="2100" dirty="0">
                <a:latin typeface="Calibri"/>
                <a:cs typeface="Calibri"/>
              </a:rPr>
              <a:t>Yasal</a:t>
            </a:r>
            <a:r>
              <a:rPr sz="2100" spc="-14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bilgi</a:t>
            </a:r>
            <a:r>
              <a:rPr sz="2100" spc="-6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verme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yükümlülüğünü</a:t>
            </a:r>
            <a:r>
              <a:rPr sz="2100" spc="-7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yerine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getirmek</a:t>
            </a:r>
            <a:r>
              <a:rPr sz="2100" spc="-65" dirty="0">
                <a:latin typeface="Calibri"/>
                <a:cs typeface="Calibri"/>
              </a:rPr>
              <a:t> </a:t>
            </a:r>
            <a:r>
              <a:rPr sz="2100" spc="5" dirty="0">
                <a:latin typeface="Calibri"/>
                <a:cs typeface="Calibri"/>
              </a:rPr>
              <a:t>ve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kamu</a:t>
            </a:r>
            <a:endParaRPr sz="2100">
              <a:latin typeface="Calibri"/>
              <a:cs typeface="Calibri"/>
            </a:endParaRPr>
          </a:p>
          <a:p>
            <a:pPr marL="12700">
              <a:lnSpc>
                <a:spcPts val="2470"/>
              </a:lnSpc>
            </a:pPr>
            <a:r>
              <a:rPr sz="2100" dirty="0">
                <a:latin typeface="Calibri"/>
                <a:cs typeface="Calibri"/>
              </a:rPr>
              <a:t>görevinin </a:t>
            </a:r>
            <a:r>
              <a:rPr sz="2100" spc="-5" dirty="0">
                <a:latin typeface="Calibri"/>
                <a:cs typeface="Calibri"/>
              </a:rPr>
              <a:t>gerekli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kıldığı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saydamlık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5" dirty="0">
                <a:latin typeface="Calibri"/>
                <a:cs typeface="Calibri"/>
              </a:rPr>
              <a:t>ve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katılımcılığı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sağlamak,</a:t>
            </a:r>
            <a:endParaRPr sz="2100">
              <a:latin typeface="Calibri"/>
              <a:cs typeface="Calibri"/>
            </a:endParaRPr>
          </a:p>
          <a:p>
            <a:pPr marL="414655" indent="-402590">
              <a:lnSpc>
                <a:spcPct val="100000"/>
              </a:lnSpc>
              <a:buFont typeface="Calibri"/>
              <a:buAutoNum type="arabicPeriod" startAt="16"/>
              <a:tabLst>
                <a:tab pos="415290" algn="l"/>
              </a:tabLst>
            </a:pPr>
            <a:r>
              <a:rPr sz="2100" spc="-5" dirty="0">
                <a:latin typeface="Calibri"/>
                <a:cs typeface="Calibri"/>
              </a:rPr>
              <a:t>Yöneticiler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açısından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hesap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verme</a:t>
            </a:r>
            <a:r>
              <a:rPr sz="2100" spc="2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sorumluluğunu </a:t>
            </a:r>
            <a:r>
              <a:rPr sz="2100" spc="-15" dirty="0">
                <a:latin typeface="Calibri"/>
                <a:cs typeface="Calibri"/>
              </a:rPr>
              <a:t>taşımak,</a:t>
            </a:r>
            <a:endParaRPr sz="2100">
              <a:latin typeface="Calibri"/>
              <a:cs typeface="Calibri"/>
            </a:endParaRPr>
          </a:p>
          <a:p>
            <a:pPr marL="414655" indent="-402590">
              <a:lnSpc>
                <a:spcPct val="100000"/>
              </a:lnSpc>
              <a:spcBef>
                <a:spcPts val="290"/>
              </a:spcBef>
              <a:buFont typeface="Calibri"/>
              <a:buAutoNum type="arabicPeriod" startAt="16"/>
              <a:tabLst>
                <a:tab pos="415290" algn="l"/>
              </a:tabLst>
            </a:pPr>
            <a:r>
              <a:rPr sz="2100" dirty="0">
                <a:latin typeface="Calibri"/>
                <a:cs typeface="Calibri"/>
              </a:rPr>
              <a:t>Eski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kamu </a:t>
            </a:r>
            <a:r>
              <a:rPr sz="2100" spc="-5" dirty="0">
                <a:latin typeface="Calibri"/>
                <a:cs typeface="Calibri"/>
              </a:rPr>
              <a:t>görevlileriyle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ilişkilerde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etik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kurallara </a:t>
            </a:r>
            <a:r>
              <a:rPr sz="2100" spc="-15" dirty="0">
                <a:latin typeface="Calibri"/>
                <a:cs typeface="Calibri"/>
              </a:rPr>
              <a:t>uymak,</a:t>
            </a:r>
            <a:endParaRPr sz="2100">
              <a:latin typeface="Calibri"/>
              <a:cs typeface="Calibri"/>
            </a:endParaRPr>
          </a:p>
          <a:p>
            <a:pPr marL="414655" indent="-402590">
              <a:lnSpc>
                <a:spcPct val="100000"/>
              </a:lnSpc>
              <a:spcBef>
                <a:spcPts val="315"/>
              </a:spcBef>
              <a:buFont typeface="Calibri"/>
              <a:buAutoNum type="arabicPeriod" startAt="16"/>
              <a:tabLst>
                <a:tab pos="415290" algn="l"/>
              </a:tabLst>
            </a:pPr>
            <a:r>
              <a:rPr sz="2100" dirty="0">
                <a:latin typeface="Calibri"/>
                <a:cs typeface="Calibri"/>
              </a:rPr>
              <a:t>Mal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bildiriminde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bulunmak,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0460" y="655142"/>
            <a:ext cx="7456805" cy="8623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3290"/>
              </a:lnSpc>
              <a:spcBef>
                <a:spcPts val="110"/>
              </a:spcBef>
            </a:pPr>
            <a:r>
              <a:rPr sz="2800" b="1" dirty="0">
                <a:latin typeface="Calibri"/>
                <a:cs typeface="Calibri"/>
              </a:rPr>
              <a:t>GÖREVİN</a:t>
            </a:r>
            <a:r>
              <a:rPr sz="2800" b="1" spc="-114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YERİNE</a:t>
            </a:r>
            <a:r>
              <a:rPr sz="2800" b="1" spc="-11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GETİRİLMESİNDE</a:t>
            </a:r>
            <a:r>
              <a:rPr sz="2800" b="1" spc="-4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KAMU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HİZMETİ</a:t>
            </a:r>
            <a:endParaRPr sz="2800">
              <a:latin typeface="Calibri"/>
              <a:cs typeface="Calibri"/>
            </a:endParaRPr>
          </a:p>
          <a:p>
            <a:pPr marL="2289810">
              <a:lnSpc>
                <a:spcPts val="3290"/>
              </a:lnSpc>
            </a:pPr>
            <a:r>
              <a:rPr sz="2800" b="1" spc="-5" dirty="0">
                <a:latin typeface="Calibri"/>
                <a:cs typeface="Calibri"/>
              </a:rPr>
              <a:t>BİLİNCİ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600200"/>
            <a:ext cx="7486015" cy="446750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43840" marR="34925" indent="-231775">
              <a:lnSpc>
                <a:spcPct val="95500"/>
              </a:lnSpc>
              <a:spcBef>
                <a:spcPts val="22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pc="5" dirty="0">
                <a:latin typeface="Calibri"/>
                <a:cs typeface="Calibri"/>
              </a:rPr>
              <a:t>Kamu</a:t>
            </a:r>
            <a:r>
              <a:rPr spc="-5" dirty="0">
                <a:latin typeface="Calibri"/>
                <a:cs typeface="Calibri"/>
              </a:rPr>
              <a:t> görevlileri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görevlerini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yerine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getirirlerken,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görülen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hizmetin 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kendilerinden </a:t>
            </a:r>
            <a:r>
              <a:rPr spc="-5" dirty="0">
                <a:latin typeface="Calibri"/>
                <a:cs typeface="Calibri"/>
              </a:rPr>
              <a:t>hizmet bekleyen </a:t>
            </a:r>
            <a:r>
              <a:rPr dirty="0">
                <a:latin typeface="Calibri"/>
                <a:cs typeface="Calibri"/>
              </a:rPr>
              <a:t>tüm </a:t>
            </a:r>
            <a:r>
              <a:rPr spc="-5" dirty="0">
                <a:latin typeface="Calibri"/>
                <a:cs typeface="Calibri"/>
              </a:rPr>
              <a:t>vatandaşlar </a:t>
            </a:r>
            <a:r>
              <a:rPr dirty="0">
                <a:latin typeface="Calibri"/>
                <a:cs typeface="Calibri"/>
              </a:rPr>
              <a:t>için </a:t>
            </a:r>
            <a:r>
              <a:rPr spc="-5" dirty="0">
                <a:latin typeface="Calibri"/>
                <a:cs typeface="Calibri"/>
              </a:rPr>
              <a:t>kamusal bir </a:t>
            </a:r>
            <a:r>
              <a:rPr dirty="0">
                <a:latin typeface="Calibri"/>
                <a:cs typeface="Calibri"/>
              </a:rPr>
              <a:t> görev </a:t>
            </a:r>
            <a:r>
              <a:rPr spc="-5" dirty="0">
                <a:latin typeface="Calibri"/>
                <a:cs typeface="Calibri"/>
              </a:rPr>
              <a:t>olduğunun bilincinde </a:t>
            </a:r>
            <a:r>
              <a:rPr dirty="0">
                <a:latin typeface="Calibri"/>
                <a:cs typeface="Calibri"/>
              </a:rPr>
              <a:t>olarak </a:t>
            </a:r>
            <a:r>
              <a:rPr spc="-5" dirty="0">
                <a:latin typeface="Calibri"/>
                <a:cs typeface="Calibri"/>
              </a:rPr>
              <a:t>çalışmaları </a:t>
            </a:r>
            <a:r>
              <a:rPr dirty="0">
                <a:latin typeface="Calibri"/>
                <a:cs typeface="Calibri"/>
              </a:rPr>
              <a:t>gerekir. </a:t>
            </a:r>
            <a:r>
              <a:rPr spc="5" dirty="0">
                <a:latin typeface="Calibri"/>
                <a:cs typeface="Calibri"/>
              </a:rPr>
              <a:t>Bu </a:t>
            </a:r>
            <a:r>
              <a:rPr spc="-5" dirty="0">
                <a:latin typeface="Calibri"/>
                <a:cs typeface="Calibri"/>
              </a:rPr>
              <a:t>düşünce </a:t>
            </a:r>
            <a:r>
              <a:rPr dirty="0">
                <a:latin typeface="Calibri"/>
                <a:cs typeface="Calibri"/>
              </a:rPr>
              <a:t> uyarınca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kamu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görevlisi,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hizmetin daha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kaliteli,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yararlı,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herkes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için </a:t>
            </a:r>
            <a:r>
              <a:rPr dirty="0">
                <a:latin typeface="Calibri"/>
                <a:cs typeface="Calibri"/>
              </a:rPr>
              <a:t> açık</a:t>
            </a:r>
            <a:r>
              <a:rPr spc="5" dirty="0">
                <a:latin typeface="Calibri"/>
                <a:cs typeface="Calibri"/>
              </a:rPr>
              <a:t> ve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saydam </a:t>
            </a:r>
            <a:r>
              <a:rPr spc="-10" dirty="0">
                <a:latin typeface="Calibri"/>
                <a:cs typeface="Calibri"/>
              </a:rPr>
              <a:t>bir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şekilde</a:t>
            </a:r>
            <a:r>
              <a:rPr spc="2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nasıl</a:t>
            </a:r>
            <a:r>
              <a:rPr dirty="0">
                <a:latin typeface="Calibri"/>
                <a:cs typeface="Calibri"/>
              </a:rPr>
              <a:t> ifa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edilebileceği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hususunda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kendini </a:t>
            </a:r>
            <a:r>
              <a:rPr spc="-459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geliştirme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gayreti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içinde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olmalıdır.</a:t>
            </a:r>
            <a:endParaRPr dirty="0">
              <a:latin typeface="Calibri"/>
              <a:cs typeface="Calibri"/>
            </a:endParaRPr>
          </a:p>
          <a:p>
            <a:pPr marL="243840" marR="440055" indent="-231775">
              <a:lnSpc>
                <a:spcPts val="2400"/>
              </a:lnSpc>
              <a:spcBef>
                <a:spcPts val="6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pc="5" dirty="0">
                <a:latin typeface="Calibri"/>
                <a:cs typeface="Calibri"/>
              </a:rPr>
              <a:t>Kamu </a:t>
            </a:r>
            <a:r>
              <a:rPr spc="-5" dirty="0">
                <a:latin typeface="Calibri"/>
                <a:cs typeface="Calibri"/>
              </a:rPr>
              <a:t>görevlisi gerek, somut </a:t>
            </a:r>
            <a:r>
              <a:rPr dirty="0">
                <a:latin typeface="Calibri"/>
                <a:cs typeface="Calibri"/>
              </a:rPr>
              <a:t>mali </a:t>
            </a:r>
            <a:r>
              <a:rPr spc="-5" dirty="0">
                <a:latin typeface="Calibri"/>
                <a:cs typeface="Calibri"/>
              </a:rPr>
              <a:t>hususlara gerekse yaptığı </a:t>
            </a:r>
            <a:r>
              <a:rPr dirty="0">
                <a:latin typeface="Calibri"/>
                <a:cs typeface="Calibri"/>
              </a:rPr>
              <a:t>işin </a:t>
            </a:r>
            <a:r>
              <a:rPr spc="-459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neden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5" dirty="0">
                <a:latin typeface="Calibri"/>
                <a:cs typeface="Calibri"/>
              </a:rPr>
              <a:t>ve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sonuçlarına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ilişkin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hesap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verebilecek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ve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açıklama</a:t>
            </a:r>
            <a:endParaRPr dirty="0">
              <a:latin typeface="Calibri"/>
              <a:cs typeface="Calibri"/>
            </a:endParaRPr>
          </a:p>
          <a:p>
            <a:pPr marL="243840">
              <a:lnSpc>
                <a:spcPts val="2285"/>
              </a:lnSpc>
            </a:pPr>
            <a:r>
              <a:rPr spc="-5" dirty="0">
                <a:latin typeface="Calibri"/>
                <a:cs typeface="Calibri"/>
              </a:rPr>
              <a:t>yapabilecek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bilgi</a:t>
            </a:r>
            <a:r>
              <a:rPr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ve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dürüstlük</a:t>
            </a:r>
            <a:r>
              <a:rPr dirty="0">
                <a:latin typeface="Calibri"/>
                <a:cs typeface="Calibri"/>
              </a:rPr>
              <a:t> düzeyine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sahip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olmaya </a:t>
            </a:r>
            <a:r>
              <a:rPr spc="-5" dirty="0">
                <a:latin typeface="Calibri"/>
                <a:cs typeface="Calibri"/>
              </a:rPr>
              <a:t>çalışmalıdır.</a:t>
            </a:r>
            <a:endParaRPr dirty="0">
              <a:latin typeface="Calibri"/>
              <a:cs typeface="Calibri"/>
            </a:endParaRPr>
          </a:p>
          <a:p>
            <a:pPr marL="243840" marR="5080" indent="-231775">
              <a:lnSpc>
                <a:spcPts val="2400"/>
              </a:lnSpc>
              <a:spcBef>
                <a:spcPts val="12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dirty="0">
                <a:latin typeface="Calibri"/>
                <a:cs typeface="Calibri"/>
              </a:rPr>
              <a:t>Hizmetin </a:t>
            </a:r>
            <a:r>
              <a:rPr spc="-5" dirty="0">
                <a:latin typeface="Calibri"/>
                <a:cs typeface="Calibri"/>
              </a:rPr>
              <a:t>gerektiği koşulları oluşturmak </a:t>
            </a:r>
            <a:r>
              <a:rPr dirty="0">
                <a:latin typeface="Calibri"/>
                <a:cs typeface="Calibri"/>
              </a:rPr>
              <a:t>için </a:t>
            </a:r>
            <a:r>
              <a:rPr spc="-5" dirty="0">
                <a:latin typeface="Calibri"/>
                <a:cs typeface="Calibri"/>
              </a:rPr>
              <a:t>oluşabilecek </a:t>
            </a:r>
            <a:r>
              <a:rPr dirty="0">
                <a:latin typeface="Calibri"/>
                <a:cs typeface="Calibri"/>
              </a:rPr>
              <a:t>sorunların </a:t>
            </a:r>
            <a:r>
              <a:rPr spc="-459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hizmetin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görüldüğü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kamu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kurumunda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“hizmette</a:t>
            </a:r>
            <a:r>
              <a:rPr spc="42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yerindenlik”</a:t>
            </a:r>
            <a:endParaRPr dirty="0">
              <a:latin typeface="Calibri"/>
              <a:cs typeface="Calibri"/>
            </a:endParaRPr>
          </a:p>
          <a:p>
            <a:pPr marL="243840">
              <a:lnSpc>
                <a:spcPts val="2295"/>
              </a:lnSpc>
            </a:pPr>
            <a:r>
              <a:rPr dirty="0">
                <a:latin typeface="Calibri"/>
                <a:cs typeface="Calibri"/>
              </a:rPr>
              <a:t>prensibi uyarınca</a:t>
            </a:r>
            <a:r>
              <a:rPr spc="-5" dirty="0">
                <a:latin typeface="Calibri"/>
                <a:cs typeface="Calibri"/>
              </a:rPr>
              <a:t> çözülebilmesi </a:t>
            </a:r>
            <a:r>
              <a:rPr dirty="0">
                <a:latin typeface="Calibri"/>
                <a:cs typeface="Calibri"/>
              </a:rPr>
              <a:t>kamu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görevlisinin </a:t>
            </a:r>
            <a:r>
              <a:rPr dirty="0">
                <a:latin typeface="Calibri"/>
                <a:cs typeface="Calibri"/>
              </a:rPr>
              <a:t>kamu</a:t>
            </a:r>
            <a:r>
              <a:rPr spc="-4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hizmeti</a:t>
            </a:r>
          </a:p>
          <a:p>
            <a:pPr marL="243840">
              <a:lnSpc>
                <a:spcPts val="2470"/>
              </a:lnSpc>
            </a:pPr>
            <a:r>
              <a:rPr spc="-5" dirty="0">
                <a:latin typeface="Calibri"/>
                <a:cs typeface="Calibri"/>
              </a:rPr>
              <a:t>bilinci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5" dirty="0">
                <a:latin typeface="Calibri"/>
                <a:cs typeface="Calibri"/>
              </a:rPr>
              <a:t>ve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görevi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nedeniyle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kendini yetiştirmesi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ile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doğru</a:t>
            </a:r>
            <a:r>
              <a:rPr spc="-45" dirty="0">
                <a:latin typeface="Calibri"/>
                <a:cs typeface="Calibri"/>
              </a:rPr>
              <a:t> </a:t>
            </a:r>
            <a:r>
              <a:rPr spc="-5" dirty="0" err="1">
                <a:latin typeface="Calibri"/>
                <a:cs typeface="Calibri"/>
              </a:rPr>
              <a:t>orantılıdır</a:t>
            </a:r>
            <a:r>
              <a:rPr spc="-5" dirty="0">
                <a:latin typeface="Calibri"/>
                <a:cs typeface="Calibri"/>
              </a:rPr>
              <a:t>.</a:t>
            </a:r>
            <a:endParaRPr lang="tr-TR" spc="-5" dirty="0">
              <a:latin typeface="Calibri"/>
              <a:cs typeface="Calibri"/>
            </a:endParaRPr>
          </a:p>
          <a:p>
            <a:pPr marL="241300" indent="-228600">
              <a:lnSpc>
                <a:spcPts val="2500"/>
              </a:lnSpc>
              <a:spcBef>
                <a:spcPts val="11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lang="tr-TR" spc="5" dirty="0">
                <a:latin typeface="Calibri"/>
                <a:cs typeface="Calibri"/>
              </a:rPr>
              <a:t>Kamu</a:t>
            </a:r>
            <a:r>
              <a:rPr lang="tr-TR" spc="-5" dirty="0">
                <a:latin typeface="Calibri"/>
                <a:cs typeface="Calibri"/>
              </a:rPr>
              <a:t> görevlisi,</a:t>
            </a:r>
            <a:r>
              <a:rPr lang="tr-TR" spc="5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aksi</a:t>
            </a:r>
            <a:r>
              <a:rPr lang="tr-TR" spc="-20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kanıtlanana </a:t>
            </a:r>
            <a:r>
              <a:rPr lang="tr-TR" dirty="0">
                <a:latin typeface="Calibri"/>
                <a:cs typeface="Calibri"/>
              </a:rPr>
              <a:t>kadar</a:t>
            </a:r>
            <a:r>
              <a:rPr lang="tr-TR" spc="-15" dirty="0">
                <a:latin typeface="Calibri"/>
                <a:cs typeface="Calibri"/>
              </a:rPr>
              <a:t> </a:t>
            </a:r>
            <a:r>
              <a:rPr lang="tr-TR" dirty="0">
                <a:latin typeface="Calibri"/>
                <a:cs typeface="Calibri"/>
              </a:rPr>
              <a:t>vatandaşın</a:t>
            </a:r>
            <a:r>
              <a:rPr lang="tr-TR" spc="-5" dirty="0">
                <a:latin typeface="Calibri"/>
                <a:cs typeface="Calibri"/>
              </a:rPr>
              <a:t> beyanının</a:t>
            </a:r>
            <a:r>
              <a:rPr lang="tr-TR" spc="5" dirty="0">
                <a:latin typeface="Calibri"/>
                <a:cs typeface="Calibri"/>
              </a:rPr>
              <a:t> </a:t>
            </a:r>
            <a:r>
              <a:rPr lang="tr-TR" dirty="0">
                <a:latin typeface="Calibri"/>
                <a:cs typeface="Calibri"/>
              </a:rPr>
              <a:t>doğru</a:t>
            </a:r>
          </a:p>
          <a:p>
            <a:pPr marL="243840">
              <a:lnSpc>
                <a:spcPts val="2495"/>
              </a:lnSpc>
            </a:pPr>
            <a:r>
              <a:rPr lang="tr-TR" dirty="0">
                <a:latin typeface="Calibri"/>
                <a:cs typeface="Calibri"/>
              </a:rPr>
              <a:t>kabul</a:t>
            </a:r>
            <a:r>
              <a:rPr lang="tr-TR" spc="-5" dirty="0">
                <a:latin typeface="Calibri"/>
                <a:cs typeface="Calibri"/>
              </a:rPr>
              <a:t> </a:t>
            </a:r>
            <a:r>
              <a:rPr lang="tr-TR" dirty="0">
                <a:latin typeface="Calibri"/>
                <a:cs typeface="Calibri"/>
              </a:rPr>
              <a:t>edilmesi </a:t>
            </a:r>
            <a:r>
              <a:rPr lang="tr-TR" spc="-5" dirty="0">
                <a:latin typeface="Calibri"/>
                <a:cs typeface="Calibri"/>
              </a:rPr>
              <a:t>ilkesinin</a:t>
            </a:r>
            <a:r>
              <a:rPr lang="tr-TR" spc="10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uygulanmasına</a:t>
            </a:r>
            <a:r>
              <a:rPr lang="tr-TR" spc="5" dirty="0">
                <a:latin typeface="Calibri"/>
                <a:cs typeface="Calibri"/>
              </a:rPr>
              <a:t> </a:t>
            </a:r>
            <a:r>
              <a:rPr lang="tr-TR" dirty="0">
                <a:latin typeface="Calibri"/>
                <a:cs typeface="Calibri"/>
              </a:rPr>
              <a:t>da </a:t>
            </a:r>
            <a:r>
              <a:rPr lang="tr-TR" spc="-5" dirty="0">
                <a:latin typeface="Calibri"/>
                <a:cs typeface="Calibri"/>
              </a:rPr>
              <a:t>ayrıca</a:t>
            </a:r>
            <a:r>
              <a:rPr lang="tr-TR" spc="10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özen</a:t>
            </a:r>
            <a:r>
              <a:rPr lang="tr-TR" spc="5" dirty="0">
                <a:latin typeface="Calibri"/>
                <a:cs typeface="Calibri"/>
              </a:rPr>
              <a:t> </a:t>
            </a:r>
            <a:r>
              <a:rPr lang="tr-TR" spc="-5" dirty="0">
                <a:latin typeface="Calibri"/>
                <a:cs typeface="Calibri"/>
              </a:rPr>
              <a:t>göstermelidir.</a:t>
            </a:r>
            <a:endParaRPr lang="tr-TR" dirty="0">
              <a:latin typeface="Calibri"/>
              <a:cs typeface="Calibri"/>
            </a:endParaRPr>
          </a:p>
          <a:p>
            <a:pPr marL="243840">
              <a:lnSpc>
                <a:spcPts val="2470"/>
              </a:lnSpc>
            </a:pP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1220" y="676478"/>
            <a:ext cx="336169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dirty="0">
                <a:latin typeface="Calibri"/>
                <a:cs typeface="Calibri"/>
              </a:rPr>
              <a:t>HALKA</a:t>
            </a:r>
            <a:r>
              <a:rPr sz="2800" b="1" spc="-13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HİZMET</a:t>
            </a:r>
            <a:r>
              <a:rPr sz="2800" b="1" spc="-14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BİLİNCİ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1600200"/>
            <a:ext cx="7590155" cy="2600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3840" indent="-231775">
              <a:lnSpc>
                <a:spcPts val="2580"/>
              </a:lnSpc>
              <a:spcBef>
                <a:spcPts val="105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spc="5" dirty="0">
                <a:latin typeface="Calibri"/>
                <a:cs typeface="Calibri"/>
              </a:rPr>
              <a:t>Kamu</a:t>
            </a:r>
            <a:r>
              <a:rPr sz="2200" spc="-5" dirty="0">
                <a:latin typeface="Calibri"/>
                <a:cs typeface="Calibri"/>
              </a:rPr>
              <a:t> hizmeti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ile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halkın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ihtiyaçlarının </a:t>
            </a:r>
            <a:r>
              <a:rPr sz="2200" dirty="0">
                <a:latin typeface="Calibri"/>
                <a:cs typeface="Calibri"/>
              </a:rPr>
              <a:t>kısa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zamanda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ve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halkın</a:t>
            </a:r>
          </a:p>
          <a:p>
            <a:pPr marL="243840">
              <a:lnSpc>
                <a:spcPts val="2520"/>
              </a:lnSpc>
            </a:pPr>
            <a:r>
              <a:rPr sz="2200" dirty="0">
                <a:latin typeface="Calibri"/>
                <a:cs typeface="Calibri"/>
              </a:rPr>
              <a:t>ihtiyacına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en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uygun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şekilde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yerine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getirilmesi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hedeflenmelidir.</a:t>
            </a:r>
            <a:endParaRPr sz="2200" dirty="0">
              <a:latin typeface="Calibri"/>
              <a:cs typeface="Calibri"/>
            </a:endParaRPr>
          </a:p>
          <a:p>
            <a:pPr marL="243840" marR="5080" indent="-231775">
              <a:lnSpc>
                <a:spcPts val="2520"/>
              </a:lnSpc>
              <a:spcBef>
                <a:spcPts val="125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dirty="0">
                <a:latin typeface="Calibri"/>
                <a:cs typeface="Calibri"/>
              </a:rPr>
              <a:t>Amaç, </a:t>
            </a:r>
            <a:r>
              <a:rPr sz="2200" spc="-5" dirty="0">
                <a:latin typeface="Calibri"/>
                <a:cs typeface="Calibri"/>
              </a:rPr>
              <a:t>halkın herhangi bir </a:t>
            </a:r>
            <a:r>
              <a:rPr sz="2200" dirty="0">
                <a:latin typeface="Calibri"/>
                <a:cs typeface="Calibri"/>
              </a:rPr>
              <a:t>kamu </a:t>
            </a:r>
            <a:r>
              <a:rPr sz="2200" spc="-5" dirty="0">
                <a:latin typeface="Calibri"/>
                <a:cs typeface="Calibri"/>
              </a:rPr>
              <a:t>hizmetinden </a:t>
            </a:r>
            <a:r>
              <a:rPr sz="2200" spc="5" dirty="0">
                <a:latin typeface="Calibri"/>
                <a:cs typeface="Calibri"/>
              </a:rPr>
              <a:t>olan </a:t>
            </a:r>
            <a:r>
              <a:rPr sz="2200" spc="-5" dirty="0">
                <a:latin typeface="Calibri"/>
                <a:cs typeface="Calibri"/>
              </a:rPr>
              <a:t>beklentilerinin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en </a:t>
            </a:r>
            <a:r>
              <a:rPr sz="2200" spc="-5" dirty="0">
                <a:latin typeface="Calibri"/>
                <a:cs typeface="Calibri"/>
              </a:rPr>
              <a:t>hızlı </a:t>
            </a:r>
            <a:r>
              <a:rPr sz="2200" spc="5" dirty="0">
                <a:latin typeface="Calibri"/>
                <a:cs typeface="Calibri"/>
              </a:rPr>
              <a:t>ve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etkin</a:t>
            </a:r>
            <a:r>
              <a:rPr sz="2200" spc="-5" dirty="0">
                <a:latin typeface="Calibri"/>
                <a:cs typeface="Calibri"/>
              </a:rPr>
              <a:t> biçimde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yerine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getirilmesi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sureti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ile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halkın</a:t>
            </a:r>
            <a:endParaRPr sz="2200" dirty="0">
              <a:latin typeface="Calibri"/>
              <a:cs typeface="Calibri"/>
            </a:endParaRPr>
          </a:p>
          <a:p>
            <a:pPr marL="243840">
              <a:lnSpc>
                <a:spcPts val="2390"/>
              </a:lnSpc>
            </a:pPr>
            <a:r>
              <a:rPr sz="2200" dirty="0">
                <a:latin typeface="Calibri"/>
                <a:cs typeface="Calibri"/>
              </a:rPr>
              <a:t>hayatını</a:t>
            </a:r>
            <a:r>
              <a:rPr sz="2200" spc="-5" dirty="0">
                <a:latin typeface="Calibri"/>
                <a:cs typeface="Calibri"/>
              </a:rPr>
              <a:t> kolaylaştırmak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olmalıdır.</a:t>
            </a:r>
            <a:endParaRPr sz="2200" dirty="0">
              <a:latin typeface="Calibri"/>
              <a:cs typeface="Calibri"/>
            </a:endParaRPr>
          </a:p>
          <a:p>
            <a:pPr marL="243840" marR="438150" indent="-231775">
              <a:lnSpc>
                <a:spcPts val="2520"/>
              </a:lnSpc>
              <a:spcBef>
                <a:spcPts val="114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dirty="0">
                <a:latin typeface="Calibri"/>
                <a:cs typeface="Calibri"/>
              </a:rPr>
              <a:t>Bir </a:t>
            </a:r>
            <a:r>
              <a:rPr sz="2200" spc="-5" dirty="0">
                <a:latin typeface="Calibri"/>
                <a:cs typeface="Calibri"/>
              </a:rPr>
              <a:t>kamu hizmetinden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sorumlu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olan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kamu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görevlisi,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başka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bir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kamu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kurumundan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hizmet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alırken </a:t>
            </a:r>
            <a:r>
              <a:rPr sz="2200" spc="-5" dirty="0">
                <a:latin typeface="Calibri"/>
                <a:cs typeface="Calibri"/>
              </a:rPr>
              <a:t>kendisinin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vatandaş</a:t>
            </a:r>
            <a:endParaRPr sz="2200" dirty="0">
              <a:latin typeface="Calibri"/>
              <a:cs typeface="Calibri"/>
            </a:endParaRPr>
          </a:p>
          <a:p>
            <a:pPr marL="243840">
              <a:lnSpc>
                <a:spcPts val="2460"/>
              </a:lnSpc>
            </a:pPr>
            <a:r>
              <a:rPr sz="2200" dirty="0">
                <a:latin typeface="Calibri"/>
                <a:cs typeface="Calibri"/>
              </a:rPr>
              <a:t>konumunda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olacağı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gerçeğini</a:t>
            </a:r>
            <a:r>
              <a:rPr sz="2200" dirty="0">
                <a:latin typeface="Calibri"/>
                <a:cs typeface="Calibri"/>
              </a:rPr>
              <a:t> gözden </a:t>
            </a:r>
            <a:r>
              <a:rPr sz="2200" spc="-5" dirty="0">
                <a:latin typeface="Calibri"/>
                <a:cs typeface="Calibri"/>
              </a:rPr>
              <a:t>uzak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tutmamalıdır.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2414" y="676478"/>
            <a:ext cx="494601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-10" dirty="0">
                <a:latin typeface="Calibri"/>
                <a:cs typeface="Calibri"/>
              </a:rPr>
              <a:t>HİZMET</a:t>
            </a:r>
            <a:r>
              <a:rPr sz="2800" b="1" spc="-14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STANDARTLARINA</a:t>
            </a:r>
            <a:r>
              <a:rPr sz="2800" b="1" spc="-8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UYMA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1360" y="1529715"/>
            <a:ext cx="7701280" cy="189928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3840" marR="5080" indent="-231775">
              <a:lnSpc>
                <a:spcPct val="95300"/>
              </a:lnSpc>
              <a:spcBef>
                <a:spcPts val="195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1600" spc="5" dirty="0">
                <a:latin typeface="Calibri"/>
                <a:cs typeface="Calibri"/>
              </a:rPr>
              <a:t>Kamu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hizmetinin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etkin</a:t>
            </a:r>
            <a:r>
              <a:rPr sz="1600" spc="-5" dirty="0">
                <a:latin typeface="Calibri"/>
                <a:cs typeface="Calibri"/>
              </a:rPr>
              <a:t> ve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verimli </a:t>
            </a:r>
            <a:r>
              <a:rPr sz="1600" spc="5" dirty="0">
                <a:latin typeface="Calibri"/>
                <a:cs typeface="Calibri"/>
              </a:rPr>
              <a:t>olarak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görülmesi,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bu </a:t>
            </a:r>
            <a:r>
              <a:rPr sz="1600" spc="-10" dirty="0">
                <a:latin typeface="Calibri"/>
                <a:cs typeface="Calibri"/>
              </a:rPr>
              <a:t>hizmetin</a:t>
            </a:r>
            <a:r>
              <a:rPr sz="1600" spc="-5" dirty="0">
                <a:latin typeface="Calibri"/>
                <a:cs typeface="Calibri"/>
              </a:rPr>
              <a:t> gerektirdiği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koşulların </a:t>
            </a:r>
            <a:r>
              <a:rPr sz="1600" dirty="0">
                <a:latin typeface="Calibri"/>
                <a:cs typeface="Calibri"/>
              </a:rPr>
              <a:t> sağlanması </a:t>
            </a:r>
            <a:r>
              <a:rPr sz="1600" spc="-10" dirty="0">
                <a:latin typeface="Calibri"/>
                <a:cs typeface="Calibri"/>
              </a:rPr>
              <a:t>ile</a:t>
            </a:r>
            <a:r>
              <a:rPr sz="1600" dirty="0">
                <a:latin typeface="Calibri"/>
                <a:cs typeface="Calibri"/>
              </a:rPr>
              <a:t> mümkün </a:t>
            </a:r>
            <a:r>
              <a:rPr sz="1600" spc="-10" dirty="0">
                <a:latin typeface="Calibri"/>
                <a:cs typeface="Calibri"/>
              </a:rPr>
              <a:t>olabilecektir.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Hizmetten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beklentiler</a:t>
            </a:r>
            <a:r>
              <a:rPr sz="1600" dirty="0">
                <a:latin typeface="Calibri"/>
                <a:cs typeface="Calibri"/>
              </a:rPr>
              <a:t> kamu </a:t>
            </a:r>
            <a:r>
              <a:rPr sz="1600" spc="-5" dirty="0">
                <a:latin typeface="Calibri"/>
                <a:cs typeface="Calibri"/>
              </a:rPr>
              <a:t>hizmetinin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çeşidine</a:t>
            </a:r>
            <a:r>
              <a:rPr sz="1600" spc="-5" dirty="0">
                <a:latin typeface="Calibri"/>
                <a:cs typeface="Calibri"/>
              </a:rPr>
              <a:t> göre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farklılık gösterir.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Günlük</a:t>
            </a:r>
            <a:r>
              <a:rPr sz="1600" spc="-5" dirty="0">
                <a:latin typeface="Calibri"/>
                <a:cs typeface="Calibri"/>
              </a:rPr>
              <a:t> hayatta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kullandığımız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çeşitli araç ve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gereçlerin işimize en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yararlı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hale getirilmesi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için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farklı standartlar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belirlendiği gibi,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kamu</a:t>
            </a:r>
            <a:r>
              <a:rPr sz="1600" spc="-5" dirty="0">
                <a:latin typeface="Calibri"/>
                <a:cs typeface="Calibri"/>
              </a:rPr>
              <a:t> hizmetlerinin niteliğine göre,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hizmetin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görülürken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uyulması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gereken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farklı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kurallar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ile </a:t>
            </a:r>
            <a:r>
              <a:rPr sz="1600" spc="-5" dirty="0">
                <a:latin typeface="Calibri"/>
                <a:cs typeface="Calibri"/>
              </a:rPr>
              <a:t>izlenmesi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gereken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farklı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yöntemler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belirlenmelidir.</a:t>
            </a:r>
            <a:endParaRPr sz="1600" dirty="0">
              <a:latin typeface="Calibri"/>
              <a:cs typeface="Calibri"/>
            </a:endParaRPr>
          </a:p>
          <a:p>
            <a:pPr marL="243840" marR="28575" indent="-231775">
              <a:lnSpc>
                <a:spcPts val="1850"/>
              </a:lnSpc>
              <a:spcBef>
                <a:spcPts val="25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1600" spc="5" dirty="0">
                <a:latin typeface="Calibri"/>
                <a:cs typeface="Calibri"/>
              </a:rPr>
              <a:t>Kamu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görevlisi,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hizmetinden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yararlananlara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işinin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gereklerini,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hizmetin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özellik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ve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evrelerini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açıklayan bilgiler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vererek,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hizmet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süreci boyunca vatandaşı aydınlatmalıdır.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9636" y="676478"/>
            <a:ext cx="431609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5" dirty="0">
                <a:latin typeface="Calibri"/>
                <a:cs typeface="Calibri"/>
              </a:rPr>
              <a:t>AMAÇ</a:t>
            </a:r>
            <a:r>
              <a:rPr sz="2800" b="1" spc="-13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VE</a:t>
            </a:r>
            <a:r>
              <a:rPr sz="2800" b="1" spc="-13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MİSYONA</a:t>
            </a:r>
            <a:r>
              <a:rPr sz="2800" b="1" spc="-13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BAĞLILIK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1371600"/>
            <a:ext cx="7565390" cy="5509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3840" indent="-231775">
              <a:lnSpc>
                <a:spcPts val="2230"/>
              </a:lnSpc>
              <a:spcBef>
                <a:spcPts val="95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1600" dirty="0">
                <a:latin typeface="Calibri"/>
                <a:cs typeface="Calibri"/>
              </a:rPr>
              <a:t>Misyon, </a:t>
            </a:r>
            <a:r>
              <a:rPr sz="1600" spc="-5" dirty="0">
                <a:latin typeface="Calibri"/>
                <a:cs typeface="Calibri"/>
              </a:rPr>
              <a:t>kelime </a:t>
            </a:r>
            <a:r>
              <a:rPr sz="1600" dirty="0">
                <a:latin typeface="Calibri"/>
                <a:cs typeface="Calibri"/>
              </a:rPr>
              <a:t>anlamı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itibariyle,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bir </a:t>
            </a:r>
            <a:r>
              <a:rPr sz="1600" spc="-5" dirty="0">
                <a:latin typeface="Calibri"/>
                <a:cs typeface="Calibri"/>
              </a:rPr>
              <a:t>kişi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veya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topluluğun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üstlendiği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özel</a:t>
            </a:r>
            <a:endParaRPr sz="1600" dirty="0">
              <a:latin typeface="Calibri"/>
              <a:cs typeface="Calibri"/>
            </a:endParaRPr>
          </a:p>
          <a:p>
            <a:pPr marL="243840" marR="5080">
              <a:lnSpc>
                <a:spcPct val="95100"/>
              </a:lnSpc>
              <a:spcBef>
                <a:spcPts val="65"/>
              </a:spcBef>
            </a:pPr>
            <a:r>
              <a:rPr sz="1600" spc="-5" dirty="0">
                <a:latin typeface="Calibri"/>
                <a:cs typeface="Calibri"/>
              </a:rPr>
              <a:t>görev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demektir.</a:t>
            </a:r>
            <a:r>
              <a:rPr sz="1600" dirty="0">
                <a:latin typeface="Calibri"/>
                <a:cs typeface="Calibri"/>
              </a:rPr>
              <a:t> Misyon, </a:t>
            </a:r>
            <a:r>
              <a:rPr sz="1600" spc="-10" dirty="0">
                <a:latin typeface="Calibri"/>
                <a:cs typeface="Calibri"/>
              </a:rPr>
              <a:t>bir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işletmenin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ya da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bir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hizmet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kuruluşunun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niçin </a:t>
            </a:r>
            <a:r>
              <a:rPr sz="1600" dirty="0">
                <a:latin typeface="Calibri"/>
                <a:cs typeface="Calibri"/>
              </a:rPr>
              <a:t> var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olduğunu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ne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yapmak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istediğini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gösterir.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Her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işletme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ya da </a:t>
            </a:r>
            <a:r>
              <a:rPr sz="1600" spc="-5" dirty="0">
                <a:latin typeface="Calibri"/>
                <a:cs typeface="Calibri"/>
              </a:rPr>
              <a:t>hizmet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sektörü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yazılı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olsun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veya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olmasın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bir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felsefe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veya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misyona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sahiptir.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Misyon, </a:t>
            </a:r>
            <a:r>
              <a:rPr sz="1600" spc="-4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herhangi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bir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örgütün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varoluş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nedenidir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onun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stratejik</a:t>
            </a:r>
            <a:r>
              <a:rPr sz="1600" dirty="0">
                <a:latin typeface="Calibri"/>
                <a:cs typeface="Calibri"/>
              </a:rPr>
              <a:t> amaçlarını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nasıl</a:t>
            </a:r>
            <a:endParaRPr sz="1600" dirty="0">
              <a:latin typeface="Calibri"/>
              <a:cs typeface="Calibri"/>
            </a:endParaRPr>
          </a:p>
          <a:p>
            <a:pPr marL="243840">
              <a:lnSpc>
                <a:spcPts val="2140"/>
              </a:lnSpc>
            </a:pPr>
            <a:r>
              <a:rPr sz="1600" spc="-5" dirty="0">
                <a:latin typeface="Calibri"/>
                <a:cs typeface="Calibri"/>
              </a:rPr>
              <a:t>gerçekleştireceğini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belirleyen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çerçeveyi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oluşturmaktadır.</a:t>
            </a:r>
            <a:endParaRPr sz="1600" dirty="0">
              <a:latin typeface="Calibri"/>
              <a:cs typeface="Calibri"/>
            </a:endParaRPr>
          </a:p>
          <a:p>
            <a:pPr marL="243840" marR="247650" indent="-231775">
              <a:lnSpc>
                <a:spcPts val="2160"/>
              </a:lnSpc>
              <a:spcBef>
                <a:spcPts val="120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1600" spc="-5" dirty="0">
                <a:latin typeface="Calibri"/>
                <a:cs typeface="Calibri"/>
              </a:rPr>
              <a:t>Tanımlanmış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bir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misyona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sahip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olan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bir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işletme </a:t>
            </a:r>
            <a:r>
              <a:rPr sz="1600" dirty="0">
                <a:latin typeface="Calibri"/>
                <a:cs typeface="Calibri"/>
              </a:rPr>
              <a:t>ya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da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hizmet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sektöründe </a:t>
            </a:r>
            <a:r>
              <a:rPr sz="1600" spc="-409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çalışanlar,</a:t>
            </a:r>
            <a:r>
              <a:rPr sz="1600" dirty="0">
                <a:latin typeface="Calibri"/>
                <a:cs typeface="Calibri"/>
              </a:rPr>
              <a:t> ne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için,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nasıl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ne</a:t>
            </a:r>
            <a:r>
              <a:rPr sz="1600" spc="-10" dirty="0">
                <a:latin typeface="Calibri"/>
                <a:cs typeface="Calibri"/>
              </a:rPr>
              <a:t> şekilde </a:t>
            </a:r>
            <a:r>
              <a:rPr sz="1600" spc="-5" dirty="0">
                <a:latin typeface="Calibri"/>
                <a:cs typeface="Calibri"/>
              </a:rPr>
              <a:t>çalışacaklarını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daha </a:t>
            </a:r>
            <a:r>
              <a:rPr sz="1600" spc="-5" dirty="0">
                <a:latin typeface="Calibri"/>
                <a:cs typeface="Calibri"/>
              </a:rPr>
              <a:t>iyi</a:t>
            </a:r>
            <a:endParaRPr sz="1600" dirty="0">
              <a:latin typeface="Calibri"/>
              <a:cs typeface="Calibri"/>
            </a:endParaRPr>
          </a:p>
          <a:p>
            <a:pPr marL="243840" marR="130810">
              <a:lnSpc>
                <a:spcPts val="2160"/>
              </a:lnSpc>
              <a:spcBef>
                <a:spcPts val="30"/>
              </a:spcBef>
            </a:pPr>
            <a:r>
              <a:rPr sz="1600" spc="-5" dirty="0">
                <a:latin typeface="Calibri"/>
                <a:cs typeface="Calibri"/>
              </a:rPr>
              <a:t>kavrayacaklardır.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Bu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da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onların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gelecekte </a:t>
            </a:r>
            <a:r>
              <a:rPr sz="1600" dirty="0">
                <a:latin typeface="Calibri"/>
                <a:cs typeface="Calibri"/>
              </a:rPr>
              <a:t>yapacakları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işlerde </a:t>
            </a:r>
            <a:r>
              <a:rPr sz="1600" dirty="0">
                <a:latin typeface="Calibri"/>
                <a:cs typeface="Calibri"/>
              </a:rPr>
              <a:t>daha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başarılı </a:t>
            </a:r>
            <a:r>
              <a:rPr sz="1600" spc="-4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olmalarını sağlayacaktır.</a:t>
            </a:r>
            <a:endParaRPr sz="1600" dirty="0">
              <a:latin typeface="Calibri"/>
              <a:cs typeface="Calibri"/>
            </a:endParaRPr>
          </a:p>
          <a:p>
            <a:pPr marL="243840" marR="633095" indent="-231775">
              <a:lnSpc>
                <a:spcPts val="2180"/>
              </a:lnSpc>
              <a:spcBef>
                <a:spcPts val="10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1600" dirty="0">
                <a:latin typeface="Calibri"/>
                <a:cs typeface="Calibri"/>
              </a:rPr>
              <a:t>Misyon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ifadeleri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organizasyonun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var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olma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sebebini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tanımlamalı;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“Biz </a:t>
            </a:r>
            <a:r>
              <a:rPr sz="1600" spc="-4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kimiz?”,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“Ne</a:t>
            </a:r>
            <a:r>
              <a:rPr sz="1600" spc="-5" dirty="0">
                <a:latin typeface="Calibri"/>
                <a:cs typeface="Calibri"/>
              </a:rPr>
              <a:t> yapmaktayız?”,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“Kimin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için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yapmaktayız?” ve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“Niçin</a:t>
            </a:r>
            <a:endParaRPr sz="1600" dirty="0">
              <a:latin typeface="Calibri"/>
              <a:cs typeface="Calibri"/>
            </a:endParaRPr>
          </a:p>
          <a:p>
            <a:pPr marL="243840">
              <a:lnSpc>
                <a:spcPts val="2060"/>
              </a:lnSpc>
            </a:pPr>
            <a:r>
              <a:rPr sz="1600" spc="-5" dirty="0">
                <a:latin typeface="Calibri"/>
                <a:cs typeface="Calibri"/>
              </a:rPr>
              <a:t>yapmaktayız?” şeklindeki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dört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temel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soruya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cevap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verebilmelidir.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Böylece</a:t>
            </a:r>
            <a:endParaRPr sz="1600" dirty="0">
              <a:latin typeface="Calibri"/>
              <a:cs typeface="Calibri"/>
            </a:endParaRPr>
          </a:p>
          <a:p>
            <a:pPr marL="243840" marR="323215">
              <a:lnSpc>
                <a:spcPts val="2160"/>
              </a:lnSpc>
              <a:spcBef>
                <a:spcPts val="125"/>
              </a:spcBef>
            </a:pPr>
            <a:r>
              <a:rPr sz="1600" spc="-5" dirty="0">
                <a:latin typeface="Calibri"/>
                <a:cs typeface="Calibri"/>
              </a:rPr>
              <a:t>kimin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ve</a:t>
            </a:r>
            <a:r>
              <a:rPr sz="1600" spc="-5" dirty="0">
                <a:latin typeface="Calibri"/>
                <a:cs typeface="Calibri"/>
              </a:rPr>
              <a:t> neyin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önemli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olduğu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konusunda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net </a:t>
            </a:r>
            <a:r>
              <a:rPr sz="1600" dirty="0">
                <a:latin typeface="Calibri"/>
                <a:cs typeface="Calibri"/>
              </a:rPr>
              <a:t>bir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mesajın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organizasyona </a:t>
            </a:r>
            <a:r>
              <a:rPr sz="1600" spc="-409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iletilmesi </a:t>
            </a:r>
            <a:r>
              <a:rPr sz="1600" spc="-5" dirty="0">
                <a:latin typeface="Calibri"/>
                <a:cs typeface="Calibri"/>
              </a:rPr>
              <a:t>mümkün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 err="1">
                <a:latin typeface="Calibri"/>
                <a:cs typeface="Calibri"/>
              </a:rPr>
              <a:t>olacaktır</a:t>
            </a:r>
            <a:r>
              <a:rPr sz="1600" spc="-5" dirty="0">
                <a:latin typeface="Calibri"/>
                <a:cs typeface="Calibri"/>
              </a:rPr>
              <a:t>.</a:t>
            </a:r>
            <a:endParaRPr lang="tr-TR" sz="1600" spc="-5" dirty="0">
              <a:latin typeface="Calibri"/>
              <a:cs typeface="Calibri"/>
            </a:endParaRPr>
          </a:p>
          <a:p>
            <a:pPr marL="243840" marR="376555" indent="-231775">
              <a:lnSpc>
                <a:spcPts val="2160"/>
              </a:lnSpc>
              <a:spcBef>
                <a:spcPts val="265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lang="tr-TR" sz="1600" spc="-5" dirty="0">
                <a:latin typeface="Calibri"/>
                <a:cs typeface="Calibri"/>
              </a:rPr>
              <a:t>Kamu</a:t>
            </a:r>
            <a:r>
              <a:rPr lang="tr-TR" sz="1600" spc="5" dirty="0">
                <a:latin typeface="Calibri"/>
                <a:cs typeface="Calibri"/>
              </a:rPr>
              <a:t> </a:t>
            </a:r>
            <a:r>
              <a:rPr lang="tr-TR" sz="1600" spc="-5" dirty="0">
                <a:latin typeface="Calibri"/>
                <a:cs typeface="Calibri"/>
              </a:rPr>
              <a:t>kuruluşlarının</a:t>
            </a:r>
            <a:r>
              <a:rPr lang="tr-TR" sz="1600" spc="10" dirty="0">
                <a:latin typeface="Calibri"/>
                <a:cs typeface="Calibri"/>
              </a:rPr>
              <a:t> </a:t>
            </a:r>
            <a:r>
              <a:rPr lang="tr-TR" sz="1600" dirty="0">
                <a:latin typeface="Calibri"/>
                <a:cs typeface="Calibri"/>
              </a:rPr>
              <a:t>da</a:t>
            </a:r>
            <a:r>
              <a:rPr lang="tr-TR" sz="1600" spc="5" dirty="0">
                <a:latin typeface="Calibri"/>
                <a:cs typeface="Calibri"/>
              </a:rPr>
              <a:t> </a:t>
            </a:r>
            <a:r>
              <a:rPr lang="tr-TR" sz="1600" spc="-10" dirty="0">
                <a:latin typeface="Calibri"/>
                <a:cs typeface="Calibri"/>
              </a:rPr>
              <a:t>misyon </a:t>
            </a:r>
            <a:r>
              <a:rPr lang="tr-TR" sz="1600" dirty="0">
                <a:latin typeface="Calibri"/>
                <a:cs typeface="Calibri"/>
              </a:rPr>
              <a:t>ve</a:t>
            </a:r>
            <a:r>
              <a:rPr lang="tr-TR" sz="1600" spc="-10" dirty="0">
                <a:latin typeface="Calibri"/>
                <a:cs typeface="Calibri"/>
              </a:rPr>
              <a:t> </a:t>
            </a:r>
            <a:r>
              <a:rPr lang="tr-TR" sz="1600" spc="-5" dirty="0">
                <a:latin typeface="Calibri"/>
                <a:cs typeface="Calibri"/>
              </a:rPr>
              <a:t>amaçları</a:t>
            </a:r>
            <a:r>
              <a:rPr lang="tr-TR" sz="1600" spc="5" dirty="0">
                <a:latin typeface="Calibri"/>
                <a:cs typeface="Calibri"/>
              </a:rPr>
              <a:t> </a:t>
            </a:r>
            <a:r>
              <a:rPr lang="tr-TR" sz="1600" dirty="0">
                <a:latin typeface="Calibri"/>
                <a:cs typeface="Calibri"/>
              </a:rPr>
              <a:t>vardır.</a:t>
            </a:r>
            <a:r>
              <a:rPr lang="tr-TR" sz="1600" spc="5" dirty="0">
                <a:latin typeface="Calibri"/>
                <a:cs typeface="Calibri"/>
              </a:rPr>
              <a:t> </a:t>
            </a:r>
            <a:r>
              <a:rPr lang="tr-TR" sz="1600" spc="-5" dirty="0">
                <a:latin typeface="Calibri"/>
                <a:cs typeface="Calibri"/>
              </a:rPr>
              <a:t>Kamu</a:t>
            </a:r>
            <a:r>
              <a:rPr lang="tr-TR" sz="1600" spc="10" dirty="0">
                <a:latin typeface="Calibri"/>
                <a:cs typeface="Calibri"/>
              </a:rPr>
              <a:t> </a:t>
            </a:r>
            <a:r>
              <a:rPr lang="tr-TR" sz="1600" spc="-5" dirty="0">
                <a:latin typeface="Calibri"/>
                <a:cs typeface="Calibri"/>
              </a:rPr>
              <a:t>görevlisi,</a:t>
            </a:r>
            <a:r>
              <a:rPr lang="tr-TR" sz="1600" spc="5" dirty="0">
                <a:latin typeface="Calibri"/>
                <a:cs typeface="Calibri"/>
              </a:rPr>
              <a:t> </a:t>
            </a:r>
            <a:r>
              <a:rPr lang="tr-TR" sz="1600" dirty="0">
                <a:latin typeface="Calibri"/>
                <a:cs typeface="Calibri"/>
              </a:rPr>
              <a:t>halka </a:t>
            </a:r>
            <a:r>
              <a:rPr lang="tr-TR" sz="1600" spc="-415" dirty="0">
                <a:latin typeface="Calibri"/>
                <a:cs typeface="Calibri"/>
              </a:rPr>
              <a:t> </a:t>
            </a:r>
            <a:r>
              <a:rPr lang="tr-TR" sz="1600" spc="-10" dirty="0">
                <a:latin typeface="Calibri"/>
                <a:cs typeface="Calibri"/>
              </a:rPr>
              <a:t>hizmetin</a:t>
            </a:r>
            <a:r>
              <a:rPr lang="tr-TR" sz="1600" spc="5" dirty="0">
                <a:latin typeface="Calibri"/>
                <a:cs typeface="Calibri"/>
              </a:rPr>
              <a:t> </a:t>
            </a:r>
            <a:r>
              <a:rPr lang="tr-TR" sz="1600" spc="-5" dirty="0">
                <a:latin typeface="Calibri"/>
                <a:cs typeface="Calibri"/>
              </a:rPr>
              <a:t>en</a:t>
            </a:r>
            <a:r>
              <a:rPr lang="tr-TR" sz="1600" spc="10" dirty="0">
                <a:latin typeface="Calibri"/>
                <a:cs typeface="Calibri"/>
              </a:rPr>
              <a:t> </a:t>
            </a:r>
            <a:r>
              <a:rPr lang="tr-TR" sz="1600" spc="-5" dirty="0">
                <a:latin typeface="Calibri"/>
                <a:cs typeface="Calibri"/>
              </a:rPr>
              <a:t>etkin</a:t>
            </a:r>
            <a:r>
              <a:rPr lang="tr-TR" sz="1600" spc="5" dirty="0">
                <a:latin typeface="Calibri"/>
                <a:cs typeface="Calibri"/>
              </a:rPr>
              <a:t> </a:t>
            </a:r>
            <a:r>
              <a:rPr lang="tr-TR" sz="1600" dirty="0">
                <a:latin typeface="Calibri"/>
                <a:cs typeface="Calibri"/>
              </a:rPr>
              <a:t>ve</a:t>
            </a:r>
            <a:r>
              <a:rPr lang="tr-TR" sz="1600" spc="-5" dirty="0">
                <a:latin typeface="Calibri"/>
                <a:cs typeface="Calibri"/>
              </a:rPr>
              <a:t> verimli</a:t>
            </a:r>
            <a:r>
              <a:rPr lang="tr-TR" sz="1600" spc="-10" dirty="0">
                <a:latin typeface="Calibri"/>
                <a:cs typeface="Calibri"/>
              </a:rPr>
              <a:t> </a:t>
            </a:r>
            <a:r>
              <a:rPr lang="tr-TR" sz="1600" spc="-5" dirty="0">
                <a:latin typeface="Calibri"/>
                <a:cs typeface="Calibri"/>
              </a:rPr>
              <a:t>şekilde </a:t>
            </a:r>
            <a:r>
              <a:rPr lang="tr-TR" sz="1600" dirty="0">
                <a:latin typeface="Calibri"/>
                <a:cs typeface="Calibri"/>
              </a:rPr>
              <a:t>nasıl</a:t>
            </a:r>
            <a:r>
              <a:rPr lang="tr-TR" sz="1600" spc="-10" dirty="0">
                <a:latin typeface="Calibri"/>
                <a:cs typeface="Calibri"/>
              </a:rPr>
              <a:t> </a:t>
            </a:r>
            <a:r>
              <a:rPr lang="tr-TR" sz="1600" spc="-5" dirty="0">
                <a:latin typeface="Calibri"/>
                <a:cs typeface="Calibri"/>
              </a:rPr>
              <a:t>ulaştırılacağı</a:t>
            </a:r>
            <a:r>
              <a:rPr lang="tr-TR" sz="1600" dirty="0">
                <a:latin typeface="Calibri"/>
                <a:cs typeface="Calibri"/>
              </a:rPr>
              <a:t> hususundaki</a:t>
            </a:r>
          </a:p>
          <a:p>
            <a:pPr marL="243840" marR="5080">
              <a:lnSpc>
                <a:spcPts val="2190"/>
              </a:lnSpc>
              <a:spcBef>
                <a:spcPts val="5"/>
              </a:spcBef>
            </a:pPr>
            <a:r>
              <a:rPr lang="tr-TR" sz="1600" spc="-5" dirty="0">
                <a:latin typeface="Calibri"/>
                <a:cs typeface="Calibri"/>
              </a:rPr>
              <a:t>araştırmalar</a:t>
            </a:r>
            <a:r>
              <a:rPr lang="tr-TR" sz="1600" spc="10" dirty="0">
                <a:latin typeface="Calibri"/>
                <a:cs typeface="Calibri"/>
              </a:rPr>
              <a:t> </a:t>
            </a:r>
            <a:r>
              <a:rPr lang="tr-TR" sz="1600" spc="-5" dirty="0">
                <a:latin typeface="Calibri"/>
                <a:cs typeface="Calibri"/>
              </a:rPr>
              <a:t>sonucunda</a:t>
            </a:r>
            <a:r>
              <a:rPr lang="tr-TR" sz="1600" spc="10" dirty="0">
                <a:latin typeface="Calibri"/>
                <a:cs typeface="Calibri"/>
              </a:rPr>
              <a:t> </a:t>
            </a:r>
            <a:r>
              <a:rPr lang="tr-TR" sz="1600" spc="-10" dirty="0">
                <a:latin typeface="Calibri"/>
                <a:cs typeface="Calibri"/>
              </a:rPr>
              <a:t>belirlenecek</a:t>
            </a:r>
            <a:r>
              <a:rPr lang="tr-TR" sz="1600" spc="5" dirty="0">
                <a:latin typeface="Calibri"/>
                <a:cs typeface="Calibri"/>
              </a:rPr>
              <a:t> </a:t>
            </a:r>
            <a:r>
              <a:rPr lang="tr-TR" sz="1600" spc="-5" dirty="0">
                <a:latin typeface="Calibri"/>
                <a:cs typeface="Calibri"/>
              </a:rPr>
              <a:t>hizmetin</a:t>
            </a:r>
            <a:r>
              <a:rPr lang="tr-TR" sz="1600" spc="15" dirty="0">
                <a:latin typeface="Calibri"/>
                <a:cs typeface="Calibri"/>
              </a:rPr>
              <a:t> </a:t>
            </a:r>
            <a:r>
              <a:rPr lang="tr-TR" sz="1600" spc="-5" dirty="0">
                <a:latin typeface="Calibri"/>
                <a:cs typeface="Calibri"/>
              </a:rPr>
              <a:t>misyon</a:t>
            </a:r>
            <a:r>
              <a:rPr lang="tr-TR" sz="1600" spc="10" dirty="0">
                <a:latin typeface="Calibri"/>
                <a:cs typeface="Calibri"/>
              </a:rPr>
              <a:t> </a:t>
            </a:r>
            <a:r>
              <a:rPr lang="tr-TR" sz="1600" dirty="0">
                <a:latin typeface="Calibri"/>
                <a:cs typeface="Calibri"/>
              </a:rPr>
              <a:t>ve amacına</a:t>
            </a:r>
            <a:r>
              <a:rPr lang="tr-TR" sz="1600" spc="5" dirty="0">
                <a:latin typeface="Calibri"/>
                <a:cs typeface="Calibri"/>
              </a:rPr>
              <a:t> </a:t>
            </a:r>
            <a:r>
              <a:rPr lang="tr-TR" sz="1600" spc="-5" dirty="0">
                <a:latin typeface="Calibri"/>
                <a:cs typeface="Calibri"/>
              </a:rPr>
              <a:t>uygun</a:t>
            </a:r>
            <a:r>
              <a:rPr lang="tr-TR" sz="1600" spc="15" dirty="0">
                <a:latin typeface="Calibri"/>
                <a:cs typeface="Calibri"/>
              </a:rPr>
              <a:t> </a:t>
            </a:r>
            <a:r>
              <a:rPr lang="tr-TR" sz="1600" spc="-10" dirty="0">
                <a:latin typeface="Calibri"/>
                <a:cs typeface="Calibri"/>
              </a:rPr>
              <a:t>bir </a:t>
            </a:r>
            <a:r>
              <a:rPr lang="tr-TR" sz="1600" spc="-415" dirty="0">
                <a:latin typeface="Calibri"/>
                <a:cs typeface="Calibri"/>
              </a:rPr>
              <a:t> </a:t>
            </a:r>
            <a:r>
              <a:rPr lang="tr-TR" sz="1600" spc="-5" dirty="0">
                <a:latin typeface="Calibri"/>
                <a:cs typeface="Calibri"/>
              </a:rPr>
              <a:t>çalışma</a:t>
            </a:r>
            <a:r>
              <a:rPr lang="tr-TR" sz="1600" spc="-10" dirty="0">
                <a:latin typeface="Calibri"/>
                <a:cs typeface="Calibri"/>
              </a:rPr>
              <a:t> </a:t>
            </a:r>
            <a:r>
              <a:rPr lang="tr-TR" sz="1600" dirty="0">
                <a:latin typeface="Calibri"/>
                <a:cs typeface="Calibri"/>
              </a:rPr>
              <a:t>içinde</a:t>
            </a:r>
            <a:r>
              <a:rPr lang="tr-TR" sz="1600" spc="-10" dirty="0">
                <a:latin typeface="Calibri"/>
                <a:cs typeface="Calibri"/>
              </a:rPr>
              <a:t> </a:t>
            </a:r>
            <a:r>
              <a:rPr lang="tr-TR" sz="1600" spc="-5" dirty="0">
                <a:latin typeface="Calibri"/>
                <a:cs typeface="Calibri"/>
              </a:rPr>
              <a:t>olmalıdır.</a:t>
            </a:r>
            <a:endParaRPr lang="tr-TR" sz="1600" dirty="0">
              <a:latin typeface="Calibri"/>
              <a:cs typeface="Calibri"/>
            </a:endParaRPr>
          </a:p>
          <a:p>
            <a:pPr marL="243840" marR="323215">
              <a:lnSpc>
                <a:spcPts val="2160"/>
              </a:lnSpc>
              <a:spcBef>
                <a:spcPts val="125"/>
              </a:spcBef>
            </a:pP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9741" y="676478"/>
            <a:ext cx="4186554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dirty="0">
                <a:latin typeface="Calibri"/>
                <a:cs typeface="Calibri"/>
              </a:rPr>
              <a:t>DÜR</a:t>
            </a:r>
            <a:r>
              <a:rPr sz="2800" b="1" spc="-15" dirty="0">
                <a:latin typeface="Calibri"/>
                <a:cs typeface="Calibri"/>
              </a:rPr>
              <a:t>Ü</a:t>
            </a:r>
            <a:r>
              <a:rPr sz="2800" b="1" spc="-10" dirty="0">
                <a:latin typeface="Calibri"/>
                <a:cs typeface="Calibri"/>
              </a:rPr>
              <a:t>S</a:t>
            </a:r>
            <a:r>
              <a:rPr sz="2800" b="1" dirty="0">
                <a:latin typeface="Calibri"/>
                <a:cs typeface="Calibri"/>
              </a:rPr>
              <a:t>T</a:t>
            </a:r>
            <a:r>
              <a:rPr sz="2800" b="1" spc="-10" dirty="0">
                <a:latin typeface="Calibri"/>
                <a:cs typeface="Calibri"/>
              </a:rPr>
              <a:t>LÜ</a:t>
            </a:r>
            <a:r>
              <a:rPr sz="2800" b="1" spc="5" dirty="0">
                <a:latin typeface="Calibri"/>
                <a:cs typeface="Calibri"/>
              </a:rPr>
              <a:t>K</a:t>
            </a:r>
            <a:r>
              <a:rPr sz="2800" b="1" spc="-10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V</a:t>
            </a:r>
            <a:r>
              <a:rPr sz="2800" b="1" spc="5" dirty="0">
                <a:latin typeface="Calibri"/>
                <a:cs typeface="Calibri"/>
              </a:rPr>
              <a:t>E</a:t>
            </a:r>
            <a:r>
              <a:rPr sz="2800" b="1" spc="-13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TA</a:t>
            </a:r>
            <a:r>
              <a:rPr sz="2800" b="1" spc="-15" dirty="0">
                <a:latin typeface="Calibri"/>
                <a:cs typeface="Calibri"/>
              </a:rPr>
              <a:t>R</a:t>
            </a:r>
            <a:r>
              <a:rPr sz="2800" b="1" spc="-20" dirty="0">
                <a:latin typeface="Calibri"/>
                <a:cs typeface="Calibri"/>
              </a:rPr>
              <a:t>A</a:t>
            </a:r>
            <a:r>
              <a:rPr sz="2800" b="1" dirty="0">
                <a:latin typeface="Calibri"/>
                <a:cs typeface="Calibri"/>
              </a:rPr>
              <a:t>FS</a:t>
            </a:r>
            <a:r>
              <a:rPr sz="2800" b="1" spc="-35" dirty="0">
                <a:latin typeface="Calibri"/>
                <a:cs typeface="Calibri"/>
              </a:rPr>
              <a:t>I</a:t>
            </a:r>
            <a:r>
              <a:rPr sz="2800" b="1" dirty="0">
                <a:latin typeface="Calibri"/>
                <a:cs typeface="Calibri"/>
              </a:rPr>
              <a:t>Z</a:t>
            </a:r>
            <a:r>
              <a:rPr sz="2800" b="1" spc="-15" dirty="0">
                <a:latin typeface="Calibri"/>
                <a:cs typeface="Calibri"/>
              </a:rPr>
              <a:t>L</a:t>
            </a:r>
            <a:r>
              <a:rPr sz="2800" b="1" spc="-30" dirty="0">
                <a:latin typeface="Calibri"/>
                <a:cs typeface="Calibri"/>
              </a:rPr>
              <a:t>I</a:t>
            </a:r>
            <a:r>
              <a:rPr sz="2800" b="1" spc="5" dirty="0">
                <a:latin typeface="Calibri"/>
                <a:cs typeface="Calibri"/>
              </a:rPr>
              <a:t>K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437" y="1600200"/>
            <a:ext cx="7731125" cy="2283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3840" indent="-231775">
              <a:lnSpc>
                <a:spcPts val="2580"/>
              </a:lnSpc>
              <a:spcBef>
                <a:spcPts val="105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spc="5" dirty="0">
                <a:latin typeface="Calibri"/>
                <a:cs typeface="Calibri"/>
              </a:rPr>
              <a:t>Kamu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görevlisi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görevini</a:t>
            </a:r>
            <a:r>
              <a:rPr sz="2200" dirty="0">
                <a:latin typeface="Calibri"/>
                <a:cs typeface="Calibri"/>
              </a:rPr>
              <a:t> yaparken </a:t>
            </a:r>
            <a:r>
              <a:rPr sz="2200" spc="-5" dirty="0">
                <a:latin typeface="Calibri"/>
                <a:cs typeface="Calibri"/>
              </a:rPr>
              <a:t>dil,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din,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ırk,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siyasi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düşünce,</a:t>
            </a:r>
            <a:endParaRPr sz="2200" dirty="0">
              <a:latin typeface="Calibri"/>
              <a:cs typeface="Calibri"/>
            </a:endParaRPr>
          </a:p>
          <a:p>
            <a:pPr marL="243840" marR="5080">
              <a:lnSpc>
                <a:spcPts val="2520"/>
              </a:lnSpc>
              <a:spcBef>
                <a:spcPts val="125"/>
              </a:spcBef>
            </a:pPr>
            <a:r>
              <a:rPr sz="2200" dirty="0">
                <a:latin typeface="Calibri"/>
                <a:cs typeface="Calibri"/>
              </a:rPr>
              <a:t>cinsiyet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ve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benzeri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nedenle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ayrımcılık yapamaz.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Hizmetin</a:t>
            </a:r>
            <a:r>
              <a:rPr sz="2200" spc="2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yasalara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uygun,</a:t>
            </a:r>
            <a:r>
              <a:rPr sz="2200" dirty="0">
                <a:latin typeface="Calibri"/>
                <a:cs typeface="Calibri"/>
              </a:rPr>
              <a:t> adalet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ve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eşitlik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ilkeleri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doğrultusunda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sunulması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esastır.</a:t>
            </a:r>
            <a:endParaRPr sz="2200" dirty="0">
              <a:latin typeface="Calibri"/>
              <a:cs typeface="Calibri"/>
            </a:endParaRPr>
          </a:p>
          <a:p>
            <a:pPr marL="243840" marR="5080" indent="-231775">
              <a:lnSpc>
                <a:spcPts val="2520"/>
              </a:lnSpc>
              <a:spcBef>
                <a:spcPts val="5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spc="5" dirty="0">
                <a:latin typeface="Calibri"/>
                <a:cs typeface="Calibri"/>
              </a:rPr>
              <a:t>Kamu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görevlisi,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herhangi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bir</a:t>
            </a:r>
            <a:r>
              <a:rPr sz="2200" dirty="0">
                <a:latin typeface="Calibri"/>
                <a:cs typeface="Calibri"/>
              </a:rPr>
              <a:t> siyasi </a:t>
            </a:r>
            <a:r>
              <a:rPr sz="2200" spc="-5" dirty="0">
                <a:latin typeface="Calibri"/>
                <a:cs typeface="Calibri"/>
              </a:rPr>
              <a:t>düşüncenin,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partinin,</a:t>
            </a:r>
            <a:r>
              <a:rPr sz="2200" spc="2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zümrenin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menfaatlerini </a:t>
            </a:r>
            <a:r>
              <a:rPr sz="2200" spc="-5" dirty="0">
                <a:latin typeface="Calibri"/>
                <a:cs typeface="Calibri"/>
              </a:rPr>
              <a:t>gözetemez. </a:t>
            </a:r>
            <a:r>
              <a:rPr sz="2200" dirty="0">
                <a:latin typeface="Calibri"/>
                <a:cs typeface="Calibri"/>
              </a:rPr>
              <a:t>Anayasamızdaki laiklik </a:t>
            </a:r>
            <a:r>
              <a:rPr sz="2200" spc="-5" dirty="0">
                <a:latin typeface="Calibri"/>
                <a:cs typeface="Calibri"/>
              </a:rPr>
              <a:t>ilkesi </a:t>
            </a:r>
            <a:r>
              <a:rPr sz="2200" dirty="0">
                <a:latin typeface="Calibri"/>
                <a:cs typeface="Calibri"/>
              </a:rPr>
              <a:t>gereğince,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hizmet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sırasında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hiçbir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dini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düşünceyi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ve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görüşü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kayıran,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farklı</a:t>
            </a:r>
            <a:endParaRPr sz="2200" dirty="0">
              <a:latin typeface="Calibri"/>
              <a:cs typeface="Calibri"/>
            </a:endParaRPr>
          </a:p>
          <a:p>
            <a:pPr marL="243840">
              <a:lnSpc>
                <a:spcPts val="2460"/>
              </a:lnSpc>
            </a:pPr>
            <a:r>
              <a:rPr sz="2200" dirty="0">
                <a:latin typeface="Calibri"/>
                <a:cs typeface="Calibri"/>
              </a:rPr>
              <a:t>hizmet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sunulduğu </a:t>
            </a:r>
            <a:r>
              <a:rPr sz="2200" dirty="0">
                <a:latin typeface="Calibri"/>
                <a:cs typeface="Calibri"/>
              </a:rPr>
              <a:t>izlenimini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veren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davranışlarda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bulunamaz.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5708" y="676478"/>
            <a:ext cx="318198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dirty="0">
                <a:latin typeface="Calibri"/>
                <a:cs typeface="Calibri"/>
              </a:rPr>
              <a:t>SAYGINLIK</a:t>
            </a:r>
            <a:r>
              <a:rPr sz="2800" b="1" spc="-14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VE</a:t>
            </a:r>
            <a:r>
              <a:rPr sz="2800" b="1" spc="-14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GÜVEN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000" y="1447800"/>
            <a:ext cx="7620000" cy="227711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43840" marR="5080" indent="-231775">
              <a:lnSpc>
                <a:spcPct val="95500"/>
              </a:lnSpc>
              <a:spcBef>
                <a:spcPts val="225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spc="5" dirty="0">
                <a:latin typeface="Calibri"/>
                <a:cs typeface="Calibri"/>
              </a:rPr>
              <a:t>Kamu </a:t>
            </a:r>
            <a:r>
              <a:rPr sz="2200" spc="-5" dirty="0">
                <a:latin typeface="Calibri"/>
                <a:cs typeface="Calibri"/>
              </a:rPr>
              <a:t>görevlisi, görevini yaparken devleti </a:t>
            </a:r>
            <a:r>
              <a:rPr sz="2200" dirty="0">
                <a:latin typeface="Calibri"/>
                <a:cs typeface="Calibri"/>
              </a:rPr>
              <a:t>temsil </a:t>
            </a:r>
            <a:r>
              <a:rPr sz="2200" spc="-5" dirty="0">
                <a:latin typeface="Calibri"/>
                <a:cs typeface="Calibri"/>
              </a:rPr>
              <a:t>ettiğini </a:t>
            </a:r>
            <a:r>
              <a:rPr sz="2200" spc="5" dirty="0">
                <a:latin typeface="Calibri"/>
                <a:cs typeface="Calibri"/>
              </a:rPr>
              <a:t>ve </a:t>
            </a:r>
            <a:r>
              <a:rPr sz="2200" spc="-5" dirty="0">
                <a:latin typeface="Calibri"/>
                <a:cs typeface="Calibri"/>
              </a:rPr>
              <a:t>bu </a:t>
            </a:r>
            <a:r>
              <a:rPr sz="2200" dirty="0">
                <a:latin typeface="Calibri"/>
                <a:cs typeface="Calibri"/>
              </a:rPr>
              <a:t> görevin</a:t>
            </a:r>
            <a:r>
              <a:rPr sz="2200" spc="-5" dirty="0">
                <a:latin typeface="Calibri"/>
                <a:cs typeface="Calibri"/>
              </a:rPr>
              <a:t> halk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adına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ve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halk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için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yerine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getirildiğini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unutmamalıdır.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Bu </a:t>
            </a:r>
            <a:r>
              <a:rPr sz="2200" spc="-5" dirty="0">
                <a:latin typeface="Calibri"/>
                <a:cs typeface="Calibri"/>
              </a:rPr>
              <a:t>düşünce </a:t>
            </a:r>
            <a:r>
              <a:rPr sz="2200" dirty="0">
                <a:latin typeface="Calibri"/>
                <a:cs typeface="Calibri"/>
              </a:rPr>
              <a:t>uyarınca </a:t>
            </a:r>
            <a:r>
              <a:rPr sz="2200" spc="-5" dirty="0">
                <a:latin typeface="Calibri"/>
                <a:cs typeface="Calibri"/>
              </a:rPr>
              <a:t>kamu görevlisi </a:t>
            </a:r>
            <a:r>
              <a:rPr sz="2200" dirty="0">
                <a:latin typeface="Calibri"/>
                <a:cs typeface="Calibri"/>
              </a:rPr>
              <a:t>halkın </a:t>
            </a:r>
            <a:r>
              <a:rPr sz="2200" spc="5" dirty="0">
                <a:latin typeface="Calibri"/>
                <a:cs typeface="Calibri"/>
              </a:rPr>
              <a:t>kamu </a:t>
            </a:r>
            <a:r>
              <a:rPr sz="2200" spc="-5" dirty="0">
                <a:latin typeface="Calibri"/>
                <a:cs typeface="Calibri"/>
              </a:rPr>
              <a:t>hizmetine </a:t>
            </a:r>
            <a:r>
              <a:rPr sz="2200" spc="5" dirty="0">
                <a:latin typeface="Calibri"/>
                <a:cs typeface="Calibri"/>
              </a:rPr>
              <a:t>ve </a:t>
            </a:r>
            <a:r>
              <a:rPr sz="2200" spc="-5" dirty="0">
                <a:latin typeface="Calibri"/>
                <a:cs typeface="Calibri"/>
              </a:rPr>
              <a:t>bu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hizmeti</a:t>
            </a:r>
            <a:r>
              <a:rPr sz="2200" spc="-5" dirty="0">
                <a:latin typeface="Calibri"/>
                <a:cs typeface="Calibri"/>
              </a:rPr>
              <a:t> gören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görevlilere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güven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duygusunu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zedeleyecek</a:t>
            </a:r>
            <a:endParaRPr sz="2200" dirty="0">
              <a:latin typeface="Calibri"/>
              <a:cs typeface="Calibri"/>
            </a:endParaRPr>
          </a:p>
          <a:p>
            <a:pPr marL="243840">
              <a:lnSpc>
                <a:spcPts val="2450"/>
              </a:lnSpc>
            </a:pPr>
            <a:r>
              <a:rPr sz="2200" spc="-5" dirty="0">
                <a:latin typeface="Calibri"/>
                <a:cs typeface="Calibri"/>
              </a:rPr>
              <a:t>davranışlarda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bulunmaktan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sakınmalıdır.</a:t>
            </a:r>
            <a:endParaRPr sz="2200" dirty="0">
              <a:latin typeface="Calibri"/>
              <a:cs typeface="Calibri"/>
            </a:endParaRPr>
          </a:p>
          <a:p>
            <a:pPr marL="243840" marR="593725" indent="-231775">
              <a:lnSpc>
                <a:spcPts val="2500"/>
              </a:lnSpc>
              <a:spcBef>
                <a:spcPts val="130"/>
              </a:spcBef>
              <a:buFont typeface="Arial MT"/>
              <a:buChar char="•"/>
              <a:tabLst>
                <a:tab pos="243840" algn="l"/>
                <a:tab pos="244475" algn="l"/>
              </a:tabLst>
            </a:pPr>
            <a:r>
              <a:rPr sz="2200" spc="5" dirty="0">
                <a:latin typeface="Calibri"/>
                <a:cs typeface="Calibri"/>
              </a:rPr>
              <a:t>Kamu </a:t>
            </a:r>
            <a:r>
              <a:rPr sz="2200" spc="-5" dirty="0">
                <a:latin typeface="Calibri"/>
                <a:cs typeface="Calibri"/>
              </a:rPr>
              <a:t>görevlisine </a:t>
            </a:r>
            <a:r>
              <a:rPr sz="2200" dirty="0">
                <a:latin typeface="Calibri"/>
                <a:cs typeface="Calibri"/>
              </a:rPr>
              <a:t>duyulan </a:t>
            </a:r>
            <a:r>
              <a:rPr sz="2200" spc="-5" dirty="0">
                <a:latin typeface="Calibri"/>
                <a:cs typeface="Calibri"/>
              </a:rPr>
              <a:t>saygı ve güvenin, devlete saygı ve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güveni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ifade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edeceği</a:t>
            </a:r>
            <a:r>
              <a:rPr sz="2200" spc="-5" dirty="0">
                <a:latin typeface="Calibri"/>
                <a:cs typeface="Calibri"/>
              </a:rPr>
              <a:t> unutulmamalıdır.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2200</Words>
  <Application>Microsoft Office PowerPoint</Application>
  <PresentationFormat>Ekran Gösterisi (4:3)</PresentationFormat>
  <Paragraphs>158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6" baseType="lpstr">
      <vt:lpstr>Arial MT</vt:lpstr>
      <vt:lpstr>Calibri</vt:lpstr>
      <vt:lpstr>Office Theme</vt:lpstr>
      <vt:lpstr>BEYTÜŞŞEBAP  KAYMAKAMLIĞI</vt:lpstr>
      <vt:lpstr>KAMU GÖREVLİLERİ ETİK DAVRANIŞ İLKELERİ</vt:lpstr>
      <vt:lpstr>KAMU GÖREVLİLERİ ETİK DAVRANIŞ İLKELERİ</vt:lpstr>
      <vt:lpstr>GÖREVİN YERİNE GETİRİLMESİNDE KAMU HİZMETİ BİLİNCİ</vt:lpstr>
      <vt:lpstr>HALKA HİZMET BİLİNCİ</vt:lpstr>
      <vt:lpstr>HİZMET STANDARTLARINA UYMA</vt:lpstr>
      <vt:lpstr>AMAÇ VE MİSYONA BAĞLILIK</vt:lpstr>
      <vt:lpstr>DÜRÜSTLÜK VE TARAFSIZLIK</vt:lpstr>
      <vt:lpstr>SAYGINLIK VE GÜVEN</vt:lpstr>
      <vt:lpstr>NEZAKET VE SAYGI</vt:lpstr>
      <vt:lpstr>YETKİLİ MAKAMLARA BİLDİRİM</vt:lpstr>
      <vt:lpstr>ÇIKAR ÇATIŞMASINDAN KAÇINMA</vt:lpstr>
      <vt:lpstr>GÖREV VE YETKİLERİN MENFAAT SAĞLAMAK  AMACIYLA KULLANILMAMASI</vt:lpstr>
      <vt:lpstr>HEDİYE ALMA VE MENFAATSAĞLAMA YASAĞI</vt:lpstr>
      <vt:lpstr>HEDİYE ALMA YASAĞI DIŞINDA KALAN HEDİYELER (Alınabilecek Hediyeler)</vt:lpstr>
      <vt:lpstr>HEDİYE ALMA YASAĞIKAPSAMINDAKİ HEDİYELER (Alınamayacak Hediyeler)</vt:lpstr>
      <vt:lpstr>KAMU MALLARININ KULLANIMI</vt:lpstr>
      <vt:lpstr>SAVURGANLIKTAN KAÇINMA</vt:lpstr>
      <vt:lpstr>BAĞLAYICI AÇIKLAMALAR VE GERÇEK DIŞI BEYAN</vt:lpstr>
      <vt:lpstr>BİLGİ VERME SAYDAMLIK VE KATILIMCILIK</vt:lpstr>
      <vt:lpstr>YÖNETİCİLERİN HESAP VERME SORUMLULUĞU</vt:lpstr>
      <vt:lpstr>ESKİ KAMU GÖREVLİLERİ İLE İLİŞKİLER</vt:lpstr>
      <vt:lpstr>MAL BİLDİRİMİNDE BULUNMA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KASTAMONU ÜNİVERSİTESİ GÜZEL SANATLAR VE TASARIM FAKÜLTESİ</dc:title>
  <dc:creator>Serkan</dc:creator>
  <cp:lastModifiedBy>PC</cp:lastModifiedBy>
  <cp:revision>8</cp:revision>
  <dcterms:created xsi:type="dcterms:W3CDTF">2024-03-25T10:44:49Z</dcterms:created>
  <dcterms:modified xsi:type="dcterms:W3CDTF">2024-03-25T11:20:57Z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2024-03-25T00:00:00Z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2024-03-25T00:00:00Z</vt:filetime>
  </property>
</Properties>
</file>